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Lst>
  <p:notesMasterIdLst>
    <p:notesMasterId r:id="rId13"/>
  </p:notesMasterIdLst>
  <p:sldIdLst>
    <p:sldId id="258" r:id="rId3"/>
    <p:sldId id="261" r:id="rId4"/>
    <p:sldId id="277" r:id="rId5"/>
    <p:sldId id="281" r:id="rId6"/>
    <p:sldId id="278" r:id="rId7"/>
    <p:sldId id="284" r:id="rId8"/>
    <p:sldId id="289" r:id="rId9"/>
    <p:sldId id="290" r:id="rId10"/>
    <p:sldId id="298" r:id="rId11"/>
    <p:sldId id="28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nst" initials="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463" autoAdjust="0"/>
    <p:restoredTop sz="94660"/>
  </p:normalViewPr>
  <p:slideViewPr>
    <p:cSldViewPr snapToGrid="0">
      <p:cViewPr varScale="1">
        <p:scale>
          <a:sx n="114" d="100"/>
          <a:sy n="114" d="100"/>
        </p:scale>
        <p:origin x="468"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150326970319"/>
          <c:y val="0.15032392338338499"/>
          <c:w val="0.86999780188020703"/>
          <c:h val="0.66484631473276401"/>
        </c:manualLayout>
      </c:layout>
      <c:barChart>
        <c:barDir val="col"/>
        <c:grouping val="clustered"/>
        <c:varyColors val="0"/>
        <c:ser>
          <c:idx val="0"/>
          <c:order val="0"/>
          <c:tx>
            <c:strRef>
              <c:f>Sheet1!$B$1</c:f>
              <c:strCache>
                <c:ptCount val="1"/>
                <c:pt idx="0">
                  <c:v>HIV prevalence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Bhamo</c:v>
                </c:pt>
                <c:pt idx="1">
                  <c:v>Hpakant</c:v>
                </c:pt>
                <c:pt idx="2">
                  <c:v>Mohnyin</c:v>
                </c:pt>
                <c:pt idx="3">
                  <c:v>Myitkyina</c:v>
                </c:pt>
                <c:pt idx="4">
                  <c:v>Waimaw</c:v>
                </c:pt>
                <c:pt idx="5">
                  <c:v>Kachin total</c:v>
                </c:pt>
              </c:strCache>
            </c:strRef>
          </c:cat>
          <c:val>
            <c:numRef>
              <c:f>Sheet1!$B$2:$B$7</c:f>
              <c:numCache>
                <c:formatCode>0%</c:formatCode>
                <c:ptCount val="6"/>
                <c:pt idx="0">
                  <c:v>0.60928000000000004</c:v>
                </c:pt>
                <c:pt idx="1">
                  <c:v>0.50180000000000002</c:v>
                </c:pt>
                <c:pt idx="2">
                  <c:v>0.45429999999999998</c:v>
                </c:pt>
                <c:pt idx="3">
                  <c:v>0.39190000000000003</c:v>
                </c:pt>
                <c:pt idx="4">
                  <c:v>0.55769999999999997</c:v>
                </c:pt>
                <c:pt idx="5">
                  <c:v>0.48899999999999999</c:v>
                </c:pt>
              </c:numCache>
            </c:numRef>
          </c:val>
          <c:extLst>
            <c:ext xmlns:c16="http://schemas.microsoft.com/office/drawing/2014/chart" uri="{C3380CC4-5D6E-409C-BE32-E72D297353CC}">
              <c16:uniqueId val="{00000000-E39D-4638-A0A0-5771F01C9D1F}"/>
            </c:ext>
          </c:extLst>
        </c:ser>
        <c:ser>
          <c:idx val="1"/>
          <c:order val="1"/>
          <c:tx>
            <c:strRef>
              <c:f>Sheet1!$C$1</c:f>
              <c:strCache>
                <c:ptCount val="1"/>
                <c:pt idx="0">
                  <c:v>HCV prevalence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Bhamo</c:v>
                </c:pt>
                <c:pt idx="1">
                  <c:v>Hpakant</c:v>
                </c:pt>
                <c:pt idx="2">
                  <c:v>Mohnyin</c:v>
                </c:pt>
                <c:pt idx="3">
                  <c:v>Myitkyina</c:v>
                </c:pt>
                <c:pt idx="4">
                  <c:v>Waimaw</c:v>
                </c:pt>
                <c:pt idx="5">
                  <c:v>Kachin total</c:v>
                </c:pt>
              </c:strCache>
            </c:strRef>
          </c:cat>
          <c:val>
            <c:numRef>
              <c:f>Sheet1!$C$2:$C$7</c:f>
              <c:numCache>
                <c:formatCode>0%</c:formatCode>
                <c:ptCount val="6"/>
                <c:pt idx="0">
                  <c:v>0.77669999999999995</c:v>
                </c:pt>
                <c:pt idx="1">
                  <c:v>0.71009999999999995</c:v>
                </c:pt>
                <c:pt idx="2">
                  <c:v>0.80710000000000004</c:v>
                </c:pt>
                <c:pt idx="3">
                  <c:v>0.27389999999999998</c:v>
                </c:pt>
                <c:pt idx="4">
                  <c:v>0.84540000000000004</c:v>
                </c:pt>
                <c:pt idx="5">
                  <c:v>0.67279999999999995</c:v>
                </c:pt>
              </c:numCache>
            </c:numRef>
          </c:val>
          <c:extLst>
            <c:ext xmlns:c16="http://schemas.microsoft.com/office/drawing/2014/chart" uri="{C3380CC4-5D6E-409C-BE32-E72D297353CC}">
              <c16:uniqueId val="{00000001-E39D-4638-A0A0-5771F01C9D1F}"/>
            </c:ext>
          </c:extLst>
        </c:ser>
        <c:dLbls>
          <c:showLegendKey val="0"/>
          <c:showVal val="0"/>
          <c:showCatName val="0"/>
          <c:showSerName val="0"/>
          <c:showPercent val="0"/>
          <c:showBubbleSize val="0"/>
        </c:dLbls>
        <c:gapWidth val="219"/>
        <c:overlap val="-27"/>
        <c:axId val="2141692872"/>
        <c:axId val="2141786968"/>
      </c:barChart>
      <c:catAx>
        <c:axId val="21416928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b="1" dirty="0"/>
                  <a:t>IBBS site</a:t>
                </a:r>
              </a:p>
            </c:rich>
          </c:tx>
          <c:layout>
            <c:manualLayout>
              <c:xMode val="edge"/>
              <c:yMode val="edge"/>
              <c:x val="0.50132633420822403"/>
              <c:y val="0.8802453764473080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1786968"/>
        <c:crosses val="autoZero"/>
        <c:auto val="1"/>
        <c:lblAlgn val="ctr"/>
        <c:lblOffset val="100"/>
        <c:noMultiLvlLbl val="0"/>
      </c:catAx>
      <c:valAx>
        <c:axId val="2141786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41692872"/>
        <c:crosses val="autoZero"/>
        <c:crossBetween val="between"/>
      </c:valAx>
      <c:spPr>
        <a:noFill/>
        <a:ln>
          <a:noFill/>
        </a:ln>
        <a:effectLst/>
      </c:spPr>
    </c:plotArea>
    <c:legend>
      <c:legendPos val="b"/>
      <c:layout>
        <c:manualLayout>
          <c:xMode val="edge"/>
          <c:yMode val="edge"/>
          <c:x val="0.201629553599352"/>
          <c:y val="0.91333042875967296"/>
          <c:w val="0.57038547189588695"/>
          <c:h val="8.6669571240327301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Hep C</c:v>
                </c:pt>
              </c:strCache>
            </c:strRef>
          </c:tx>
          <c:spPr>
            <a:solidFill>
              <a:schemeClr val="accent2"/>
            </a:solidFill>
            <a:ln>
              <a:noFill/>
            </a:ln>
            <a:effectLst/>
          </c:spPr>
          <c:invertIfNegative val="0"/>
          <c:dPt>
            <c:idx val="1"/>
            <c:invertIfNegative val="0"/>
            <c:bubble3D val="0"/>
            <c:spPr>
              <a:solidFill>
                <a:srgbClr val="FFFF00"/>
              </a:solidFill>
              <a:ln>
                <a:noFill/>
              </a:ln>
              <a:effectLst/>
            </c:spPr>
            <c:extLst>
              <c:ext xmlns:c16="http://schemas.microsoft.com/office/drawing/2014/chart" uri="{C3380CC4-5D6E-409C-BE32-E72D297353CC}">
                <c16:uniqueId val="{00000001-9E1D-438E-ACBE-88F60C1F047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PWID (M)</c:v>
                </c:pt>
                <c:pt idx="1">
                  <c:v>PWID (F)</c:v>
                </c:pt>
              </c:strCache>
            </c:strRef>
          </c:cat>
          <c:val>
            <c:numRef>
              <c:f>Sheet1!$C$2:$C$3</c:f>
              <c:numCache>
                <c:formatCode>0%</c:formatCode>
                <c:ptCount val="2"/>
                <c:pt idx="0">
                  <c:v>0.84499999999999997</c:v>
                </c:pt>
                <c:pt idx="1">
                  <c:v>0.375</c:v>
                </c:pt>
              </c:numCache>
            </c:numRef>
          </c:val>
          <c:extLst>
            <c:ext xmlns:c16="http://schemas.microsoft.com/office/drawing/2014/chart" uri="{C3380CC4-5D6E-409C-BE32-E72D297353CC}">
              <c16:uniqueId val="{00000002-9E1D-438E-ACBE-88F60C1F047F}"/>
            </c:ext>
          </c:extLst>
        </c:ser>
        <c:dLbls>
          <c:showLegendKey val="0"/>
          <c:showVal val="0"/>
          <c:showCatName val="0"/>
          <c:showSerName val="0"/>
          <c:showPercent val="0"/>
          <c:showBubbleSize val="0"/>
        </c:dLbls>
        <c:gapWidth val="219"/>
        <c:overlap val="-27"/>
        <c:axId val="2142531656"/>
        <c:axId val="2142535176"/>
      </c:barChart>
      <c:catAx>
        <c:axId val="214253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535176"/>
        <c:crosses val="autoZero"/>
        <c:auto val="1"/>
        <c:lblAlgn val="ctr"/>
        <c:lblOffset val="100"/>
        <c:noMultiLvlLbl val="0"/>
      </c:catAx>
      <c:valAx>
        <c:axId val="21425351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531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97AF9-0D12-4756-BC04-3C571E4148DC}" type="datetimeFigureOut">
              <a:rPr lang="en-US" smtClean="0"/>
              <a:t>2/28/2019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B39FB3-9899-4B30-94D9-91C4104D7F9E}" type="slidenum">
              <a:rPr lang="en-US" smtClean="0"/>
              <a:t>‹N°›</a:t>
            </a:fld>
            <a:endParaRPr lang="en-US"/>
          </a:p>
        </p:txBody>
      </p:sp>
    </p:spTree>
    <p:extLst>
      <p:ext uri="{BB962C8B-B14F-4D97-AF65-F5344CB8AC3E}">
        <p14:creationId xmlns:p14="http://schemas.microsoft.com/office/powerpoint/2010/main" val="2283691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B39FB3-9899-4B30-94D9-91C4104D7F9E}" type="slidenum">
              <a:rPr lang="en-US" smtClean="0"/>
              <a:t>2</a:t>
            </a:fld>
            <a:endParaRPr lang="en-US" dirty="0"/>
          </a:p>
        </p:txBody>
      </p:sp>
    </p:spTree>
    <p:extLst>
      <p:ext uri="{BB962C8B-B14F-4D97-AF65-F5344CB8AC3E}">
        <p14:creationId xmlns:p14="http://schemas.microsoft.com/office/powerpoint/2010/main" val="159912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Question has been raised regarding data of HCV in </a:t>
            </a:r>
            <a:r>
              <a:rPr lang="en-US" baseline="0" dirty="0" err="1"/>
              <a:t>Myitkhyina</a:t>
            </a:r>
            <a:r>
              <a:rPr lang="en-US" baseline="0" dirty="0"/>
              <a:t> and currently this data is updating</a:t>
            </a:r>
            <a:endParaRPr lang="en-US" dirty="0"/>
          </a:p>
        </p:txBody>
      </p:sp>
      <p:sp>
        <p:nvSpPr>
          <p:cNvPr id="4" name="Slide Number Placeholder 3"/>
          <p:cNvSpPr>
            <a:spLocks noGrp="1"/>
          </p:cNvSpPr>
          <p:nvPr>
            <p:ph type="sldNum" sz="quarter" idx="10"/>
          </p:nvPr>
        </p:nvSpPr>
        <p:spPr/>
        <p:txBody>
          <a:bodyPr/>
          <a:lstStyle/>
          <a:p>
            <a:fld id="{43B39FB3-9899-4B30-94D9-91C4104D7F9E}" type="slidenum">
              <a:rPr lang="en-US" smtClean="0"/>
              <a:t>3</a:t>
            </a:fld>
            <a:endParaRPr lang="en-US"/>
          </a:p>
        </p:txBody>
      </p:sp>
    </p:spTree>
    <p:extLst>
      <p:ext uri="{BB962C8B-B14F-4D97-AF65-F5344CB8AC3E}">
        <p14:creationId xmlns:p14="http://schemas.microsoft.com/office/powerpoint/2010/main" val="26039868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876" y="0"/>
            <a:ext cx="9144877" cy="6858000"/>
            <a:chOff x="-876" y="0"/>
            <a:chExt cx="9144877" cy="6858000"/>
          </a:xfrm>
        </p:grpSpPr>
        <p:sp>
          <p:nvSpPr>
            <p:cNvPr id="6" name="Rectangle 5"/>
            <p:cNvSpPr/>
            <p:nvPr userDrawn="1"/>
          </p:nvSpPr>
          <p:spPr>
            <a:xfrm>
              <a:off x="-875" y="0"/>
              <a:ext cx="91448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089" y="301751"/>
              <a:ext cx="1136297" cy="112288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3607" y="594971"/>
              <a:ext cx="6920194" cy="585217"/>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 y="594966"/>
              <a:ext cx="780000" cy="576000"/>
            </a:xfrm>
            <a:prstGeom prst="rect">
              <a:avLst/>
            </a:prstGeom>
          </p:spPr>
        </p:pic>
        <p:sp>
          <p:nvSpPr>
            <p:cNvPr id="10" name="Rectangle 9"/>
            <p:cNvSpPr/>
            <p:nvPr userDrawn="1"/>
          </p:nvSpPr>
          <p:spPr>
            <a:xfrm>
              <a:off x="-876" y="6478077"/>
              <a:ext cx="9144677" cy="373487"/>
            </a:xfrm>
            <a:prstGeom prst="rect">
              <a:avLst/>
            </a:prstGeom>
            <a:solidFill>
              <a:srgbClr val="209C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67694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F7A255-943B-42D9-AD4F-5226B050A007}"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89950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5AADA5-A7E6-46A5-8EDE-F1E2C16464B2}"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1979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74D2CD-CDE1-4DE7-9155-32F6EBFBE67D}"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54004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8AB95A0-07AA-43B4-82E2-A6BE298B5BA2}"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5303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27863" y="1773238"/>
            <a:ext cx="1658937" cy="467995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2051050" y="1773238"/>
            <a:ext cx="4824413" cy="4679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136D457-3A10-415F-9159-3106E6C348E0}"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13832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re. Contenu et texte">
    <p:spTree>
      <p:nvGrpSpPr>
        <p:cNvPr id="1" name=""/>
        <p:cNvGrpSpPr/>
        <p:nvPr/>
      </p:nvGrpSpPr>
      <p:grpSpPr>
        <a:xfrm>
          <a:off x="0" y="0"/>
          <a:ext cx="0" cy="0"/>
          <a:chOff x="0" y="0"/>
          <a:chExt cx="0" cy="0"/>
        </a:xfrm>
      </p:grpSpPr>
      <p:sp>
        <p:nvSpPr>
          <p:cNvPr id="2" name="Titre 1"/>
          <p:cNvSpPr>
            <a:spLocks noGrp="1"/>
          </p:cNvSpPr>
          <p:nvPr>
            <p:ph type="title"/>
          </p:nvPr>
        </p:nvSpPr>
        <p:spPr>
          <a:xfrm>
            <a:off x="2051050" y="1773238"/>
            <a:ext cx="6624638" cy="503237"/>
          </a:xfrm>
        </p:spPr>
        <p:txBody>
          <a:bodyPr/>
          <a:lstStyle/>
          <a:p>
            <a:r>
              <a:rPr lang="fr-FR"/>
              <a:t>Cliquez pour modifier le style du titre</a:t>
            </a:r>
          </a:p>
        </p:txBody>
      </p:sp>
      <p:sp>
        <p:nvSpPr>
          <p:cNvPr id="3" name="Espace réservé du contenu 2"/>
          <p:cNvSpPr>
            <a:spLocks noGrp="1"/>
          </p:cNvSpPr>
          <p:nvPr>
            <p:ph sz="half" idx="1"/>
          </p:nvPr>
        </p:nvSpPr>
        <p:spPr>
          <a:xfrm>
            <a:off x="2051050" y="2565400"/>
            <a:ext cx="3241675" cy="38877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5445125" y="2565400"/>
            <a:ext cx="3241675" cy="38877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1552EA2-7BF3-4145-AAF3-BCBB0CF60580}"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50524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2051050" y="1773238"/>
            <a:ext cx="6624638" cy="503237"/>
          </a:xfrm>
        </p:spPr>
        <p:txBody>
          <a:bodyPr/>
          <a:lstStyle/>
          <a:p>
            <a:r>
              <a:rPr lang="fr-FR"/>
              <a:t>Cliquez pour modifier le style du titre</a:t>
            </a:r>
          </a:p>
        </p:txBody>
      </p:sp>
      <p:sp>
        <p:nvSpPr>
          <p:cNvPr id="3" name="Espace réservé du contenu 2"/>
          <p:cNvSpPr>
            <a:spLocks noGrp="1"/>
          </p:cNvSpPr>
          <p:nvPr>
            <p:ph sz="half" idx="1"/>
          </p:nvPr>
        </p:nvSpPr>
        <p:spPr>
          <a:xfrm>
            <a:off x="2051050" y="2565400"/>
            <a:ext cx="6635750" cy="18669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2051050" y="4584700"/>
            <a:ext cx="6635750" cy="18684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8256986-A7F7-4E5B-958D-9B482A90A3D0}"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4803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30542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089" y="301751"/>
            <a:ext cx="1136297" cy="112288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23607" y="594971"/>
            <a:ext cx="6920194" cy="585217"/>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 y="594966"/>
            <a:ext cx="780000" cy="576000"/>
          </a:xfrm>
          <a:prstGeom prst="rect">
            <a:avLst/>
          </a:prstGeom>
        </p:spPr>
      </p:pic>
      <p:sp>
        <p:nvSpPr>
          <p:cNvPr id="8" name="Rectangle 7"/>
          <p:cNvSpPr/>
          <p:nvPr userDrawn="1"/>
        </p:nvSpPr>
        <p:spPr>
          <a:xfrm>
            <a:off x="-876" y="6478077"/>
            <a:ext cx="9144677" cy="373487"/>
          </a:xfrm>
          <a:prstGeom prst="rect">
            <a:avLst/>
          </a:prstGeom>
          <a:solidFill>
            <a:srgbClr val="209C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257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27" descr="frise_PPT_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44525"/>
            <a:ext cx="6861175" cy="552450"/>
          </a:xfrm>
          <a:prstGeom prst="rect">
            <a:avLst/>
          </a:prstGeom>
          <a:noFill/>
          <a:ln w="9525">
            <a:noFill/>
            <a:miter lim="800000"/>
            <a:headEnd/>
            <a:tailEnd/>
          </a:ln>
        </p:spPr>
      </p:pic>
      <p:sp>
        <p:nvSpPr>
          <p:cNvPr id="5" name="Rectangle 33"/>
          <p:cNvSpPr>
            <a:spLocks noChangeArrowheads="1"/>
          </p:cNvSpPr>
          <p:nvPr/>
        </p:nvSpPr>
        <p:spPr bwMode="auto">
          <a:xfrm>
            <a:off x="1588" y="6597650"/>
            <a:ext cx="9142412" cy="287338"/>
          </a:xfrm>
          <a:prstGeom prst="rect">
            <a:avLst/>
          </a:prstGeom>
          <a:solidFill>
            <a:schemeClr val="bg2"/>
          </a:solidFill>
          <a:ln w="9525">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srgbClr val="C6C6BC"/>
              </a:solidFill>
              <a:effectLst/>
              <a:uLnTx/>
              <a:uFillTx/>
              <a:latin typeface="Arial" charset="0"/>
              <a:ea typeface="+mn-ea"/>
              <a:cs typeface="+mn-cs"/>
            </a:endParaRPr>
          </a:p>
        </p:txBody>
      </p:sp>
      <p:sp>
        <p:nvSpPr>
          <p:cNvPr id="6" name="Text Box 17"/>
          <p:cNvSpPr txBox="1">
            <a:spLocks noChangeArrowheads="1"/>
          </p:cNvSpPr>
          <p:nvPr/>
        </p:nvSpPr>
        <p:spPr bwMode="auto">
          <a:xfrm>
            <a:off x="323850" y="6610350"/>
            <a:ext cx="8208963" cy="274638"/>
          </a:xfrm>
          <a:prstGeom prst="rect">
            <a:avLst/>
          </a:prstGeom>
          <a:noFill/>
          <a:ln w="9525">
            <a:noFill/>
            <a:miter lim="800000"/>
            <a:headEnd/>
            <a:tailEnd/>
          </a:ln>
        </p:spPr>
        <p:txBody>
          <a:bodyPr>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fr-FR" sz="1200" b="0" i="0" u="none" strike="noStrike" kern="1200" cap="none" spc="0" normalizeH="0" baseline="0" noProof="0">
                <a:ln>
                  <a:noFill/>
                </a:ln>
                <a:solidFill>
                  <a:srgbClr val="FFFFFF"/>
                </a:solidFill>
                <a:effectLst/>
                <a:uLnTx/>
                <a:uFillTx/>
                <a:latin typeface="Helvetica" pitchFamily="1" charset="0"/>
                <a:ea typeface="ＭＳ Ｐゴシック" pitchFamily="1" charset="-128"/>
                <a:cs typeface="+mn-cs"/>
              </a:rPr>
              <a:t>NOUS SOIGNONS CEUX QUE LE MONDE OUBLIE PEU A PEU</a:t>
            </a:r>
          </a:p>
        </p:txBody>
      </p:sp>
      <p:pic>
        <p:nvPicPr>
          <p:cNvPr id="7" name="Picture 35" descr="logo MDM FR CMJN_b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188913"/>
            <a:ext cx="1439863" cy="1422400"/>
          </a:xfrm>
          <a:prstGeom prst="rect">
            <a:avLst/>
          </a:prstGeom>
          <a:noFill/>
          <a:ln w="9525">
            <a:noFill/>
            <a:miter lim="800000"/>
            <a:headEnd/>
            <a:tailEnd/>
          </a:ln>
        </p:spPr>
      </p:pic>
      <p:sp>
        <p:nvSpPr>
          <p:cNvPr id="51226" name="Rectangle 26"/>
          <p:cNvSpPr>
            <a:spLocks noGrp="1" noChangeArrowheads="1"/>
          </p:cNvSpPr>
          <p:nvPr>
            <p:ph type="subTitle" sz="quarter" idx="1"/>
          </p:nvPr>
        </p:nvSpPr>
        <p:spPr>
          <a:xfrm>
            <a:off x="3563938" y="5254625"/>
            <a:ext cx="4895850" cy="911225"/>
          </a:xfrm>
        </p:spPr>
        <p:txBody>
          <a:bodyPr/>
          <a:lstStyle>
            <a:lvl1pPr marL="0" indent="0" algn="r">
              <a:buFont typeface="Arial" charset="0"/>
              <a:buNone/>
              <a:defRPr sz="3200">
                <a:solidFill>
                  <a:schemeClr val="folHlink"/>
                </a:solidFill>
                <a:latin typeface="Helvetica" pitchFamily="1" charset="0"/>
              </a:defRPr>
            </a:lvl1pPr>
          </a:lstStyle>
          <a:p>
            <a:r>
              <a:rPr lang="fr-FR"/>
              <a:t>2009/2010</a:t>
            </a:r>
          </a:p>
        </p:txBody>
      </p:sp>
      <p:sp>
        <p:nvSpPr>
          <p:cNvPr id="51237" name="Rectangle 37"/>
          <p:cNvSpPr>
            <a:spLocks noGrp="1" noChangeArrowheads="1"/>
          </p:cNvSpPr>
          <p:nvPr>
            <p:ph type="ctrTitle" sz="quarter"/>
          </p:nvPr>
        </p:nvSpPr>
        <p:spPr>
          <a:xfrm>
            <a:off x="3565525" y="2636838"/>
            <a:ext cx="4894263" cy="2376487"/>
          </a:xfrm>
        </p:spPr>
        <p:txBody>
          <a:bodyPr/>
          <a:lstStyle>
            <a:lvl1pPr algn="r">
              <a:defRPr sz="6000">
                <a:solidFill>
                  <a:schemeClr val="accent2"/>
                </a:solidFill>
                <a:latin typeface="Helvetica" pitchFamily="1" charset="0"/>
              </a:defRPr>
            </a:lvl1pPr>
          </a:lstStyle>
          <a:p>
            <a:r>
              <a:rPr lang="fr-FR"/>
              <a:t>Cliquez pour modifier le style du titre</a:t>
            </a:r>
          </a:p>
        </p:txBody>
      </p:sp>
    </p:spTree>
    <p:extLst>
      <p:ext uri="{BB962C8B-B14F-4D97-AF65-F5344CB8AC3E}">
        <p14:creationId xmlns:p14="http://schemas.microsoft.com/office/powerpoint/2010/main" val="3719082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A2D087C-864B-4E8C-97D0-AF5854E394AB}"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20476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F734CA6-4557-47A4-86C7-5FAFD40C7FE9}"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74061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2051050" y="2565400"/>
            <a:ext cx="3241675" cy="3887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445125" y="2565400"/>
            <a:ext cx="3241675" cy="3887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AD31901-8F7A-4E36-B238-D50FA18524D5}"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07429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707CE0D-F301-4DCF-BADC-735B57B535C4}"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1958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27"/>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133F43D-5B33-478B-BEA4-6CDD38935851}" type="slidenum">
              <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1" lang="fr-FR" sz="9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817729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6"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4.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81662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1050" y="1773238"/>
            <a:ext cx="6624638" cy="503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2051050" y="2565400"/>
            <a:ext cx="6635750" cy="3887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43" name="Line 19"/>
          <p:cNvSpPr>
            <a:spLocks noChangeShapeType="1"/>
          </p:cNvSpPr>
          <p:nvPr/>
        </p:nvSpPr>
        <p:spPr bwMode="auto">
          <a:xfrm>
            <a:off x="8856663" y="1844675"/>
            <a:ext cx="287337" cy="0"/>
          </a:xfrm>
          <a:prstGeom prst="line">
            <a:avLst/>
          </a:prstGeom>
          <a:noFill/>
          <a:ln w="12700">
            <a:solidFill>
              <a:schemeClr val="accent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49" name="Rectangle 25"/>
          <p:cNvSpPr>
            <a:spLocks noChangeArrowheads="1"/>
          </p:cNvSpPr>
          <p:nvPr/>
        </p:nvSpPr>
        <p:spPr bwMode="auto">
          <a:xfrm>
            <a:off x="0" y="6570663"/>
            <a:ext cx="9144000" cy="287337"/>
          </a:xfrm>
          <a:prstGeom prst="rect">
            <a:avLst/>
          </a:prstGeom>
          <a:solidFill>
            <a:schemeClr val="bg2"/>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16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30" name="Picture 26" descr="frise_PPT_0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63" y="622300"/>
            <a:ext cx="9113838" cy="538163"/>
          </a:xfrm>
          <a:prstGeom prst="rect">
            <a:avLst/>
          </a:prstGeom>
          <a:noFill/>
          <a:ln w="9525">
            <a:noFill/>
            <a:miter lim="800000"/>
            <a:headEnd/>
            <a:tailEnd/>
          </a:ln>
        </p:spPr>
      </p:pic>
      <p:sp>
        <p:nvSpPr>
          <p:cNvPr id="1051" name="Rectangle 27"/>
          <p:cNvSpPr>
            <a:spLocks noGrp="1" noChangeArrowheads="1"/>
          </p:cNvSpPr>
          <p:nvPr>
            <p:ph type="sldNum" sz="quarter" idx="4"/>
          </p:nvPr>
        </p:nvSpPr>
        <p:spPr bwMode="auto">
          <a:xfrm>
            <a:off x="8675688" y="1628775"/>
            <a:ext cx="468312" cy="215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105E3EA-1E92-475C-B4F9-F8415987826E}" type="slidenum">
              <a:rPr kumimoji="0" lang="fr-FR" sz="9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a:t>
            </a:fld>
            <a:endParaRPr kumimoji="0" lang="fr-FR" sz="9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032" name="Picture 28" descr="logo MDM FR CMJN_bd"/>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58825" y="333375"/>
            <a:ext cx="1076325" cy="1063625"/>
          </a:xfrm>
          <a:prstGeom prst="rect">
            <a:avLst/>
          </a:prstGeom>
          <a:noFill/>
          <a:ln w="9525">
            <a:noFill/>
            <a:miter lim="800000"/>
            <a:headEnd/>
            <a:tailEnd/>
          </a:ln>
        </p:spPr>
      </p:pic>
    </p:spTree>
    <p:extLst>
      <p:ext uri="{BB962C8B-B14F-4D97-AF65-F5344CB8AC3E}">
        <p14:creationId xmlns:p14="http://schemas.microsoft.com/office/powerpoint/2010/main" val="287396944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rtl="0" eaLnBrk="0" fontAlgn="base" hangingPunct="0">
        <a:spcBef>
          <a:spcPct val="0"/>
        </a:spcBef>
        <a:spcAft>
          <a:spcPct val="0"/>
        </a:spcAft>
        <a:defRPr sz="2800" b="1">
          <a:solidFill>
            <a:schemeClr val="accent1"/>
          </a:solidFill>
          <a:latin typeface="+mj-lt"/>
          <a:ea typeface="+mj-ea"/>
          <a:cs typeface="+mj-cs"/>
        </a:defRPr>
      </a:lvl1pPr>
      <a:lvl2pPr algn="l" rtl="0" eaLnBrk="0" fontAlgn="base" hangingPunct="0">
        <a:spcBef>
          <a:spcPct val="0"/>
        </a:spcBef>
        <a:spcAft>
          <a:spcPct val="0"/>
        </a:spcAft>
        <a:defRPr sz="2800" b="1">
          <a:solidFill>
            <a:schemeClr val="accent1"/>
          </a:solidFill>
          <a:latin typeface="Arial" charset="0"/>
        </a:defRPr>
      </a:lvl2pPr>
      <a:lvl3pPr algn="l" rtl="0" eaLnBrk="0" fontAlgn="base" hangingPunct="0">
        <a:spcBef>
          <a:spcPct val="0"/>
        </a:spcBef>
        <a:spcAft>
          <a:spcPct val="0"/>
        </a:spcAft>
        <a:defRPr sz="2800" b="1">
          <a:solidFill>
            <a:schemeClr val="accent1"/>
          </a:solidFill>
          <a:latin typeface="Arial" charset="0"/>
        </a:defRPr>
      </a:lvl3pPr>
      <a:lvl4pPr algn="l" rtl="0" eaLnBrk="0" fontAlgn="base" hangingPunct="0">
        <a:spcBef>
          <a:spcPct val="0"/>
        </a:spcBef>
        <a:spcAft>
          <a:spcPct val="0"/>
        </a:spcAft>
        <a:defRPr sz="2800" b="1">
          <a:solidFill>
            <a:schemeClr val="accent1"/>
          </a:solidFill>
          <a:latin typeface="Arial" charset="0"/>
        </a:defRPr>
      </a:lvl4pPr>
      <a:lvl5pPr algn="l" rtl="0" eaLnBrk="0" fontAlgn="base" hangingPunct="0">
        <a:spcBef>
          <a:spcPct val="0"/>
        </a:spcBef>
        <a:spcAft>
          <a:spcPct val="0"/>
        </a:spcAft>
        <a:defRPr sz="2800" b="1">
          <a:solidFill>
            <a:schemeClr val="accent1"/>
          </a:solidFill>
          <a:latin typeface="Arial" charset="0"/>
        </a:defRPr>
      </a:lvl5pPr>
      <a:lvl6pPr marL="457200" algn="l" rtl="0" fontAlgn="base">
        <a:spcBef>
          <a:spcPct val="0"/>
        </a:spcBef>
        <a:spcAft>
          <a:spcPct val="0"/>
        </a:spcAft>
        <a:defRPr sz="2800" b="1">
          <a:solidFill>
            <a:schemeClr val="accent1"/>
          </a:solidFill>
          <a:latin typeface="Arial" charset="0"/>
        </a:defRPr>
      </a:lvl6pPr>
      <a:lvl7pPr marL="914400" algn="l" rtl="0" fontAlgn="base">
        <a:spcBef>
          <a:spcPct val="0"/>
        </a:spcBef>
        <a:spcAft>
          <a:spcPct val="0"/>
        </a:spcAft>
        <a:defRPr sz="2800" b="1">
          <a:solidFill>
            <a:schemeClr val="accent1"/>
          </a:solidFill>
          <a:latin typeface="Arial" charset="0"/>
        </a:defRPr>
      </a:lvl7pPr>
      <a:lvl8pPr marL="1371600" algn="l" rtl="0" fontAlgn="base">
        <a:spcBef>
          <a:spcPct val="0"/>
        </a:spcBef>
        <a:spcAft>
          <a:spcPct val="0"/>
        </a:spcAft>
        <a:defRPr sz="2800" b="1">
          <a:solidFill>
            <a:schemeClr val="accent1"/>
          </a:solidFill>
          <a:latin typeface="Arial" charset="0"/>
        </a:defRPr>
      </a:lvl8pPr>
      <a:lvl9pPr marL="1828800" algn="l" rtl="0" fontAlgn="base">
        <a:spcBef>
          <a:spcPct val="0"/>
        </a:spcBef>
        <a:spcAft>
          <a:spcPct val="0"/>
        </a:spcAft>
        <a:defRPr sz="2800" b="1">
          <a:solidFill>
            <a:schemeClr val="accent1"/>
          </a:solidFill>
          <a:latin typeface="Arial" charset="0"/>
        </a:defRPr>
      </a:lvl9pPr>
    </p:titleStyle>
    <p:bodyStyle>
      <a:lvl1pPr marL="342900" indent="-342900" algn="just" rtl="0" eaLnBrk="0" fontAlgn="base" hangingPunct="0">
        <a:spcBef>
          <a:spcPct val="20000"/>
        </a:spcBef>
        <a:spcAft>
          <a:spcPct val="0"/>
        </a:spcAft>
        <a:buClr>
          <a:schemeClr val="hlink"/>
        </a:buClr>
        <a:buSzPct val="150000"/>
        <a:buFont typeface="Arial" charset="0"/>
        <a:buChar char="»"/>
        <a:defRPr>
          <a:solidFill>
            <a:schemeClr val="tx1"/>
          </a:solidFill>
          <a:latin typeface="+mn-lt"/>
          <a:ea typeface="+mn-ea"/>
          <a:cs typeface="+mn-cs"/>
        </a:defRPr>
      </a:lvl1pPr>
      <a:lvl2pPr marL="742950" indent="-285750" algn="just" rtl="0" eaLnBrk="0" fontAlgn="base" hangingPunct="0">
        <a:spcBef>
          <a:spcPct val="20000"/>
        </a:spcBef>
        <a:spcAft>
          <a:spcPct val="0"/>
        </a:spcAft>
        <a:buClr>
          <a:schemeClr val="folHlink"/>
        </a:buClr>
        <a:buFont typeface="Arial" charset="0"/>
        <a:buChar char="&gt;"/>
        <a:defRPr>
          <a:solidFill>
            <a:schemeClr val="tx1"/>
          </a:solidFill>
          <a:latin typeface="+mn-lt"/>
        </a:defRPr>
      </a:lvl2pPr>
      <a:lvl3pPr marL="1143000" indent="-228600" algn="just" rtl="0" eaLnBrk="0" fontAlgn="base" hangingPunct="0">
        <a:spcBef>
          <a:spcPct val="20000"/>
        </a:spcBef>
        <a:spcAft>
          <a:spcPct val="0"/>
        </a:spcAft>
        <a:buChar char="•"/>
        <a:defRPr sz="1400">
          <a:solidFill>
            <a:schemeClr val="tx1"/>
          </a:solidFill>
          <a:latin typeface="+mn-lt"/>
        </a:defRPr>
      </a:lvl3pPr>
      <a:lvl4pPr marL="1600200" indent="-228600" algn="just" rtl="0" eaLnBrk="0" fontAlgn="base" hangingPunct="0">
        <a:spcBef>
          <a:spcPct val="20000"/>
        </a:spcBef>
        <a:spcAft>
          <a:spcPct val="0"/>
        </a:spcAft>
        <a:buChar char="–"/>
        <a:defRPr sz="1400">
          <a:solidFill>
            <a:schemeClr val="tx1"/>
          </a:solidFill>
          <a:latin typeface="+mn-lt"/>
        </a:defRPr>
      </a:lvl4pPr>
      <a:lvl5pPr marL="2057400" indent="-228600" algn="just" rtl="0" eaLnBrk="0" fontAlgn="base" hangingPunct="0">
        <a:spcBef>
          <a:spcPct val="20000"/>
        </a:spcBef>
        <a:spcAft>
          <a:spcPct val="0"/>
        </a:spcAft>
        <a:buChar char="»"/>
        <a:defRPr sz="1400">
          <a:solidFill>
            <a:schemeClr val="tx1"/>
          </a:solidFill>
          <a:latin typeface="+mn-lt"/>
        </a:defRPr>
      </a:lvl5pPr>
      <a:lvl6pPr marL="2514600" indent="-228600" algn="just" rtl="0" fontAlgn="base">
        <a:spcBef>
          <a:spcPct val="20000"/>
        </a:spcBef>
        <a:spcAft>
          <a:spcPct val="0"/>
        </a:spcAft>
        <a:buChar char="»"/>
        <a:defRPr sz="1400">
          <a:solidFill>
            <a:schemeClr val="tx1"/>
          </a:solidFill>
          <a:latin typeface="+mn-lt"/>
        </a:defRPr>
      </a:lvl6pPr>
      <a:lvl7pPr marL="2971800" indent="-228600" algn="just" rtl="0" fontAlgn="base">
        <a:spcBef>
          <a:spcPct val="20000"/>
        </a:spcBef>
        <a:spcAft>
          <a:spcPct val="0"/>
        </a:spcAft>
        <a:buChar char="»"/>
        <a:defRPr sz="1400">
          <a:solidFill>
            <a:schemeClr val="tx1"/>
          </a:solidFill>
          <a:latin typeface="+mn-lt"/>
        </a:defRPr>
      </a:lvl7pPr>
      <a:lvl8pPr marL="3429000" indent="-228600" algn="just" rtl="0" fontAlgn="base">
        <a:spcBef>
          <a:spcPct val="20000"/>
        </a:spcBef>
        <a:spcAft>
          <a:spcPct val="0"/>
        </a:spcAft>
        <a:buChar char="»"/>
        <a:defRPr sz="1400">
          <a:solidFill>
            <a:schemeClr val="tx1"/>
          </a:solidFill>
          <a:latin typeface="+mn-lt"/>
        </a:defRPr>
      </a:lvl8pPr>
      <a:lvl9pPr marL="3886200" indent="-228600" algn="just" rtl="0" fontAlgn="base">
        <a:spcBef>
          <a:spcPct val="20000"/>
        </a:spcBef>
        <a:spcAft>
          <a:spcPct val="0"/>
        </a:spcAft>
        <a:buChar char="»"/>
        <a:defRPr sz="1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xml"/><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54" Type="http://schemas.openxmlformats.org/officeDocument/2006/relationships/tags" Target="../tags/tag54.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slideLayout" Target="../slideLayouts/slideLayout7.xml"/><Relationship Id="rId8" Type="http://schemas.openxmlformats.org/officeDocument/2006/relationships/tags" Target="../tags/tag8.xml"/><Relationship Id="rId51" Type="http://schemas.openxmlformats.org/officeDocument/2006/relationships/tags" Target="../tags/tag51.xml"/><Relationship Id="rId3"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1476" y="1738917"/>
            <a:ext cx="6712333" cy="1200329"/>
          </a:xfrm>
          <a:prstGeom prst="rect">
            <a:avLst/>
          </a:prstGeom>
          <a:noFill/>
        </p:spPr>
        <p:txBody>
          <a:bodyPr wrap="square" rtlCol="0">
            <a:spAutoFit/>
          </a:bodyPr>
          <a:lstStyle/>
          <a:p>
            <a:r>
              <a:rPr lang="en-US" sz="24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Community based Harm Reduction to fight high HIV prevalence among drug users in the north of Myanmar</a:t>
            </a:r>
            <a:endParaRPr lang="en-US" sz="2400" dirty="0">
              <a:solidFill>
                <a:srgbClr val="C00000"/>
              </a:solidFill>
            </a:endParaRPr>
          </a:p>
        </p:txBody>
      </p:sp>
      <p:sp>
        <p:nvSpPr>
          <p:cNvPr id="7" name="Rectangle 6"/>
          <p:cNvSpPr/>
          <p:nvPr/>
        </p:nvSpPr>
        <p:spPr>
          <a:xfrm>
            <a:off x="2666975" y="5641219"/>
            <a:ext cx="3521123" cy="369332"/>
          </a:xfrm>
          <a:prstGeom prst="rect">
            <a:avLst/>
          </a:prstGeom>
        </p:spPr>
        <p:txBody>
          <a:bodyPr wrap="square">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“Point info” 01/03/2018  </a:t>
            </a:r>
            <a:endParaRPr lang="en-US" dirty="0"/>
          </a:p>
        </p:txBody>
      </p:sp>
      <p:sp>
        <p:nvSpPr>
          <p:cNvPr id="6" name="ZoneTexte 4"/>
          <p:cNvSpPr txBox="1">
            <a:spLocks noChangeArrowheads="1"/>
          </p:cNvSpPr>
          <p:nvPr/>
        </p:nvSpPr>
        <p:spPr bwMode="auto">
          <a:xfrm>
            <a:off x="179386" y="4846831"/>
            <a:ext cx="8496300" cy="7694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spcBef>
                <a:spcPct val="20000"/>
              </a:spcBef>
              <a:buClr>
                <a:schemeClr val="hlink"/>
              </a:buClr>
              <a:buSzPct val="150000"/>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1pPr>
            <a:lvl2pPr marL="742950" indent="-285750" algn="just">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lgn="just">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lgn="just">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lgn="just">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algn="just"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algn="just"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algn="just"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algn="just"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buFont typeface="Arial" panose="020B0604020202020204" pitchFamily="34" charset="0"/>
              <a:buNone/>
            </a:pPr>
            <a:r>
              <a:rPr lang="fr-FR" altLang="fr-FR" sz="2000" b="1" dirty="0">
                <a:latin typeface="Calibri" panose="020F0502020204030204" pitchFamily="34" charset="0"/>
              </a:rPr>
              <a:t>SITUATION OF THESE CRIMINALIZED POPULATIONS IN KACHIN:</a:t>
            </a:r>
          </a:p>
          <a:p>
            <a:pPr algn="ctr">
              <a:buFont typeface="Arial" panose="020B0604020202020204" pitchFamily="34" charset="0"/>
              <a:buNone/>
            </a:pPr>
            <a:r>
              <a:rPr lang="fr-FR" altLang="fr-FR" sz="2000" b="1" dirty="0">
                <a:latin typeface="Calibri" panose="020F0502020204030204" pitchFamily="34" charset="0"/>
              </a:rPr>
              <a:t>PEER EDUCATORS ARRESTS </a:t>
            </a:r>
            <a:endParaRPr lang="en-US" altLang="fr-FR" sz="2000" b="1" dirty="0">
              <a:latin typeface="Calibri" panose="020F0502020204030204" pitchFamily="34" charset="0"/>
            </a:endParaRPr>
          </a:p>
        </p:txBody>
      </p:sp>
      <p:pic>
        <p:nvPicPr>
          <p:cNvPr id="8" name="Picture 2"/>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836366">
            <a:off x="6917847" y="1364278"/>
            <a:ext cx="1997293" cy="132802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39964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3537" y="1182035"/>
            <a:ext cx="3820463" cy="5355925"/>
          </a:xfrm>
          <a:prstGeom prst="rect">
            <a:avLst/>
          </a:prstGeom>
        </p:spPr>
      </p:pic>
      <p:sp>
        <p:nvSpPr>
          <p:cNvPr id="3" name="Rectangle 2"/>
          <p:cNvSpPr/>
          <p:nvPr/>
        </p:nvSpPr>
        <p:spPr>
          <a:xfrm>
            <a:off x="611216" y="3228005"/>
            <a:ext cx="4408836" cy="584775"/>
          </a:xfrm>
          <a:prstGeom prst="rect">
            <a:avLst/>
          </a:prstGeom>
        </p:spPr>
        <p:txBody>
          <a:bodyPr wrap="none">
            <a:spAutoFit/>
          </a:bodyPr>
          <a:lstStyle/>
          <a:p>
            <a:r>
              <a:rPr lang="en-US" sz="3200" dirty="0"/>
              <a:t>Thanks for your attention</a:t>
            </a:r>
          </a:p>
        </p:txBody>
      </p:sp>
    </p:spTree>
    <p:extLst>
      <p:ext uri="{BB962C8B-B14F-4D97-AF65-F5344CB8AC3E}">
        <p14:creationId xmlns:p14="http://schemas.microsoft.com/office/powerpoint/2010/main" val="3041537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024" y="5349921"/>
            <a:ext cx="8447964" cy="369332"/>
          </a:xfrm>
          <a:prstGeom prst="rect">
            <a:avLst/>
          </a:prstGeom>
          <a:noFill/>
        </p:spPr>
        <p:txBody>
          <a:bodyPr wrap="square" rtlCol="0">
            <a:spAutoFit/>
          </a:bodyPr>
          <a:lstStyle/>
          <a:p>
            <a:pPr algn="just"/>
            <a:endParaRPr lang="en-US" dirty="0"/>
          </a:p>
        </p:txBody>
      </p:sp>
      <p:sp>
        <p:nvSpPr>
          <p:cNvPr id="5" name="TextBox 4"/>
          <p:cNvSpPr txBox="1"/>
          <p:nvPr/>
        </p:nvSpPr>
        <p:spPr>
          <a:xfrm>
            <a:off x="362423" y="2209373"/>
            <a:ext cx="4935307" cy="4093428"/>
          </a:xfrm>
          <a:prstGeom prst="rect">
            <a:avLst/>
          </a:prstGeom>
          <a:noFill/>
        </p:spPr>
        <p:txBody>
          <a:bodyPr wrap="square" rtlCol="0">
            <a:spAutoFit/>
          </a:bodyPr>
          <a:lstStyle/>
          <a:p>
            <a:pPr marL="342900" indent="-342900">
              <a:buFont typeface="Wingdings" panose="05000000000000000000" pitchFamily="2" charset="2"/>
              <a:buChar char="§"/>
            </a:pPr>
            <a:r>
              <a:rPr lang="en-GB" sz="2000" dirty="0"/>
              <a:t>Myanmar is the world’s second largest producer of illicit opium after Afghanistan.</a:t>
            </a:r>
          </a:p>
          <a:p>
            <a:pPr marL="342900" indent="-342900">
              <a:buFont typeface="Wingdings" panose="05000000000000000000" pitchFamily="2" charset="2"/>
              <a:buChar char="§"/>
            </a:pPr>
            <a:endParaRPr lang="en-GB" sz="2000" dirty="0"/>
          </a:p>
          <a:p>
            <a:pPr marL="342900" indent="-342900">
              <a:buFont typeface="Wingdings" panose="05000000000000000000" pitchFamily="2" charset="2"/>
              <a:buChar char="§"/>
            </a:pPr>
            <a:r>
              <a:rPr lang="en-GB" sz="2000" dirty="0"/>
              <a:t>A large share of the production is refined into heroin for the domestic and international markets.</a:t>
            </a:r>
          </a:p>
          <a:p>
            <a:pPr marL="342900" indent="-342900">
              <a:buFont typeface="Wingdings" panose="05000000000000000000" pitchFamily="2" charset="2"/>
              <a:buChar char="§"/>
            </a:pPr>
            <a:endParaRPr lang="en-GB" sz="2000" dirty="0"/>
          </a:p>
          <a:p>
            <a:pPr marL="342900" indent="-342900">
              <a:buFont typeface="Wingdings" panose="05000000000000000000" pitchFamily="2" charset="2"/>
              <a:buChar char="§"/>
            </a:pPr>
            <a:r>
              <a:rPr lang="en-GB" sz="2000" dirty="0"/>
              <a:t>Myanmar is one of the largest producers of methamphetamine </a:t>
            </a:r>
          </a:p>
          <a:p>
            <a:pPr marL="342900" indent="-342900">
              <a:buFont typeface="Wingdings" panose="05000000000000000000" pitchFamily="2" charset="2"/>
              <a:buChar char="§"/>
            </a:pPr>
            <a:endParaRPr lang="en-GB" sz="2000" dirty="0"/>
          </a:p>
          <a:p>
            <a:pPr marL="342900" indent="-342900">
              <a:buFont typeface="Wingdings" panose="05000000000000000000" pitchFamily="2" charset="2"/>
              <a:buChar char="§"/>
            </a:pPr>
            <a:r>
              <a:rPr lang="en-GB" sz="2000" dirty="0"/>
              <a:t>Kachin is a conflict affected area, mountainous and remote</a:t>
            </a:r>
          </a:p>
          <a:p>
            <a:endParaRPr lang="en-GB" sz="2000" dirty="0"/>
          </a:p>
        </p:txBody>
      </p:sp>
      <p:pic>
        <p:nvPicPr>
          <p:cNvPr id="102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9330" y="1335314"/>
            <a:ext cx="3512658" cy="4383939"/>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819847" y="1437364"/>
            <a:ext cx="4020457" cy="461665"/>
          </a:xfrm>
          <a:prstGeom prst="rect">
            <a:avLst/>
          </a:prstGeom>
          <a:noFill/>
        </p:spPr>
        <p:txBody>
          <a:bodyPr wrap="square" rtlCol="0">
            <a:spAutoFit/>
          </a:bodyPr>
          <a:lstStyle/>
          <a:p>
            <a:r>
              <a:rPr lang="en-US" sz="2400" b="1" cap="all" dirty="0">
                <a:solidFill>
                  <a:schemeClr val="accent1"/>
                </a:solidFill>
                <a:latin typeface="Calibri" panose="020F0502020204030204" pitchFamily="34" charset="0"/>
                <a:ea typeface="+mj-ea"/>
                <a:cs typeface="Calibri" panose="020F0502020204030204" pitchFamily="34" charset="0"/>
              </a:rPr>
              <a:t>Context</a:t>
            </a:r>
          </a:p>
        </p:txBody>
      </p:sp>
      <p:sp>
        <p:nvSpPr>
          <p:cNvPr id="6" name="Rectangle 5"/>
          <p:cNvSpPr/>
          <p:nvPr/>
        </p:nvSpPr>
        <p:spPr>
          <a:xfrm>
            <a:off x="362423" y="6517017"/>
            <a:ext cx="5031570" cy="369332"/>
          </a:xfrm>
          <a:prstGeom prst="rect">
            <a:avLst/>
          </a:prstGeom>
        </p:spPr>
        <p:txBody>
          <a:bodyPr wrap="none">
            <a:spAutoFit/>
          </a:bodyPr>
          <a:lstStyle/>
          <a:p>
            <a:r>
              <a:rPr lang="en-GB" dirty="0"/>
              <a:t>Source: UNODC, Southeast Asia Opium Survey 2015</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688" y="387252"/>
            <a:ext cx="1451312" cy="2100224"/>
          </a:xfrm>
          <a:prstGeom prst="rect">
            <a:avLst/>
          </a:prstGeom>
        </p:spPr>
      </p:pic>
      <p:sp>
        <p:nvSpPr>
          <p:cNvPr id="8" name="TextBox 7"/>
          <p:cNvSpPr txBox="1"/>
          <p:nvPr/>
        </p:nvSpPr>
        <p:spPr>
          <a:xfrm>
            <a:off x="6081486" y="6527614"/>
            <a:ext cx="2830502" cy="369332"/>
          </a:xfrm>
          <a:prstGeom prst="rect">
            <a:avLst/>
          </a:prstGeom>
          <a:noFill/>
        </p:spPr>
        <p:txBody>
          <a:bodyPr wrap="square" rtlCol="0">
            <a:spAutoFit/>
          </a:bodyPr>
          <a:lstStyle/>
          <a:p>
            <a:r>
              <a:rPr lang="en-US" dirty="0"/>
              <a:t>Photo credit: TNI</a:t>
            </a:r>
          </a:p>
        </p:txBody>
      </p:sp>
      <p:cxnSp>
        <p:nvCxnSpPr>
          <p:cNvPr id="12" name="Straight Arrow Connector 11"/>
          <p:cNvCxnSpPr/>
          <p:nvPr/>
        </p:nvCxnSpPr>
        <p:spPr>
          <a:xfrm flipH="1">
            <a:off x="7496737" y="1582057"/>
            <a:ext cx="195951" cy="333829"/>
          </a:xfrm>
          <a:prstGeom prst="straightConnector1">
            <a:avLst/>
          </a:prstGeom>
          <a:ln w="25400" cmpd="sng">
            <a:tailEnd type="triangle"/>
          </a:ln>
        </p:spPr>
        <p:style>
          <a:lnRef idx="2">
            <a:schemeClr val="dk1"/>
          </a:lnRef>
          <a:fillRef idx="0">
            <a:schemeClr val="dk1"/>
          </a:fillRef>
          <a:effectRef idx="1">
            <a:schemeClr val="dk1"/>
          </a:effectRef>
          <a:fontRef idx="minor">
            <a:schemeClr val="tx1"/>
          </a:fontRef>
        </p:style>
      </p:cxnSp>
      <p:cxnSp>
        <p:nvCxnSpPr>
          <p:cNvPr id="14" name="Straight Arrow Connector 13"/>
          <p:cNvCxnSpPr/>
          <p:nvPr/>
        </p:nvCxnSpPr>
        <p:spPr>
          <a:xfrm flipH="1">
            <a:off x="7496737" y="2429420"/>
            <a:ext cx="195951" cy="342810"/>
          </a:xfrm>
          <a:prstGeom prst="straightConnector1">
            <a:avLst/>
          </a:prstGeom>
          <a:ln w="25400">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41371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199" y="1318704"/>
            <a:ext cx="4412343" cy="461665"/>
          </a:xfrm>
          <a:prstGeom prst="rect">
            <a:avLst/>
          </a:prstGeom>
          <a:noFill/>
        </p:spPr>
        <p:txBody>
          <a:bodyPr wrap="square" rtlCol="0">
            <a:spAutoFit/>
          </a:bodyPr>
          <a:lstStyle/>
          <a:p>
            <a:r>
              <a:rPr lang="en-US" sz="2400" b="1" cap="all" dirty="0">
                <a:solidFill>
                  <a:schemeClr val="accent1"/>
                </a:solidFill>
                <a:latin typeface="Calibri" panose="020F0502020204030204" pitchFamily="34" charset="0"/>
                <a:ea typeface="+mj-ea"/>
                <a:cs typeface="Calibri" panose="020F0502020204030204" pitchFamily="34" charset="0"/>
              </a:rPr>
              <a:t>DRUG Use &amp; HIV in Kachin</a:t>
            </a:r>
          </a:p>
        </p:txBody>
      </p:sp>
      <p:sp>
        <p:nvSpPr>
          <p:cNvPr id="3" name="TextBox 2"/>
          <p:cNvSpPr txBox="1"/>
          <p:nvPr/>
        </p:nvSpPr>
        <p:spPr>
          <a:xfrm>
            <a:off x="551540" y="1744246"/>
            <a:ext cx="3773715" cy="4770536"/>
          </a:xfrm>
          <a:prstGeom prst="rect">
            <a:avLst/>
          </a:prstGeom>
          <a:noFill/>
        </p:spPr>
        <p:txBody>
          <a:bodyPr wrap="square" rtlCol="0">
            <a:spAutoFit/>
          </a:bodyPr>
          <a:lstStyle/>
          <a:p>
            <a:pPr marL="285750" indent="-285750">
              <a:buFont typeface="Wingdings" panose="05000000000000000000" pitchFamily="2" charset="2"/>
              <a:buChar char="§"/>
            </a:pPr>
            <a:r>
              <a:rPr lang="en-GB" sz="1900" dirty="0"/>
              <a:t>Highest concentration of PWID in the country – 21,328 out of 83,338</a:t>
            </a:r>
          </a:p>
          <a:p>
            <a:pPr marL="285750" indent="-285750">
              <a:buFont typeface="Wingdings" panose="05000000000000000000" pitchFamily="2" charset="2"/>
              <a:buChar char="§"/>
            </a:pPr>
            <a:endParaRPr lang="en-GB" sz="1900" dirty="0"/>
          </a:p>
          <a:p>
            <a:pPr marL="285750" indent="-285750">
              <a:buFont typeface="Wingdings" panose="05000000000000000000" pitchFamily="2" charset="2"/>
              <a:buChar char="§"/>
            </a:pPr>
            <a:r>
              <a:rPr lang="en-GB" sz="1900" dirty="0"/>
              <a:t>High prevalence of HIV &amp; HCV among PWID- much higher than national prevalence 25.5% </a:t>
            </a:r>
          </a:p>
          <a:p>
            <a:pPr marL="285750" indent="-285750">
              <a:buFont typeface="Wingdings" panose="05000000000000000000" pitchFamily="2" charset="2"/>
              <a:buChar char="§"/>
            </a:pPr>
            <a:endParaRPr lang="en-GB" sz="1900" dirty="0"/>
          </a:p>
          <a:p>
            <a:pPr marL="285750" indent="-285750">
              <a:buFont typeface="Wingdings" panose="05000000000000000000" pitchFamily="2" charset="2"/>
              <a:buChar char="§"/>
            </a:pPr>
            <a:r>
              <a:rPr lang="en-GB" sz="1900" dirty="0"/>
              <a:t>Needle sharing (73%) and sexual  transmission (19%) play leading role </a:t>
            </a:r>
          </a:p>
          <a:p>
            <a:pPr marL="285750" indent="-285750">
              <a:buFont typeface="Wingdings" panose="05000000000000000000" pitchFamily="2" charset="2"/>
              <a:buChar char="§"/>
            </a:pPr>
            <a:endParaRPr lang="en-GB" sz="1900" dirty="0"/>
          </a:p>
          <a:p>
            <a:pPr marL="285750" indent="-285750">
              <a:buFont typeface="Wingdings" panose="05000000000000000000" pitchFamily="2" charset="2"/>
              <a:buChar char="§"/>
            </a:pPr>
            <a:r>
              <a:rPr lang="en-GB" sz="1900" dirty="0"/>
              <a:t>The HIV epidemic is driven mainly by Injecting Drug Use and acquisition of HIV among partners of PWID</a:t>
            </a:r>
            <a:endParaRPr lang="en-US" sz="1900" dirty="0"/>
          </a:p>
        </p:txBody>
      </p:sp>
      <p:graphicFrame>
        <p:nvGraphicFramePr>
          <p:cNvPr id="4" name="Chart 3">
            <a:extLst>
              <a:ext uri="{FF2B5EF4-FFF2-40B4-BE49-F238E27FC236}">
                <a16:creationId xmlns:a16="http://schemas.microsoft.com/office/drawing/2014/main" id="{BE5F753D-C252-44AD-A7A0-03567542E0D6}"/>
              </a:ext>
            </a:extLst>
          </p:cNvPr>
          <p:cNvGraphicFramePr/>
          <p:nvPr>
            <p:extLst>
              <p:ext uri="{D42A27DB-BD31-4B8C-83A1-F6EECF244321}">
                <p14:modId xmlns:p14="http://schemas.microsoft.com/office/powerpoint/2010/main" val="2669955642"/>
              </p:ext>
            </p:extLst>
          </p:nvPr>
        </p:nvGraphicFramePr>
        <p:xfrm>
          <a:off x="4325256" y="1262743"/>
          <a:ext cx="4818743" cy="3004457"/>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p:cNvSpPr/>
          <p:nvPr/>
        </p:nvSpPr>
        <p:spPr>
          <a:xfrm>
            <a:off x="8403772" y="1913094"/>
            <a:ext cx="740228" cy="235410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6514783"/>
            <a:ext cx="75335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Source: 2016 HIV estimates and projections-</a:t>
            </a:r>
            <a:r>
              <a:rPr kumimoji="0" lang="en-US" sz="1200" b="0" i="0" u="none" strike="noStrike" kern="1200" cap="none" spc="0" normalizeH="0" noProof="0" dirty="0">
                <a:ln>
                  <a:noFill/>
                </a:ln>
                <a:solidFill>
                  <a:srgbClr val="000000"/>
                </a:solidFill>
                <a:effectLst/>
                <a:uLnTx/>
                <a:uFillTx/>
                <a:latin typeface="Arial Narrow" panose="020B0606020202030204" pitchFamily="34" charset="0"/>
                <a:ea typeface="+mn-ea"/>
                <a:cs typeface="+mn-cs"/>
              </a:rPr>
              <a:t> &amp; top line findings of IBBS 2017</a:t>
            </a:r>
            <a:endParaRPr kumimoji="0" lang="en-US" sz="12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7" name="Title 1"/>
          <p:cNvSpPr txBox="1">
            <a:spLocks/>
          </p:cNvSpPr>
          <p:nvPr/>
        </p:nvSpPr>
        <p:spPr>
          <a:xfrm>
            <a:off x="4823278" y="1296350"/>
            <a:ext cx="4161065" cy="19437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solidFill>
                  <a:srgbClr val="C00000"/>
                </a:solidFill>
                <a:latin typeface="+mn-lt"/>
              </a:rPr>
              <a:t>HIV and HCV prevalence among PWID in Kachin </a:t>
            </a:r>
          </a:p>
        </p:txBody>
      </p:sp>
      <p:graphicFrame>
        <p:nvGraphicFramePr>
          <p:cNvPr id="10" name="Content Placeholder 6"/>
          <p:cNvGraphicFramePr>
            <a:graphicFrameLocks/>
          </p:cNvGraphicFramePr>
          <p:nvPr>
            <p:extLst>
              <p:ext uri="{D42A27DB-BD31-4B8C-83A1-F6EECF244321}">
                <p14:modId xmlns:p14="http://schemas.microsoft.com/office/powerpoint/2010/main" val="2212873471"/>
              </p:ext>
            </p:extLst>
          </p:nvPr>
        </p:nvGraphicFramePr>
        <p:xfrm>
          <a:off x="4823278" y="4349311"/>
          <a:ext cx="4146872" cy="170347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5371265" y="6111166"/>
            <a:ext cx="3772735" cy="307777"/>
          </a:xfrm>
          <a:prstGeom prst="rect">
            <a:avLst/>
          </a:prstGeom>
          <a:noFill/>
        </p:spPr>
        <p:txBody>
          <a:bodyPr wrap="square" rtlCol="0">
            <a:spAutoFit/>
          </a:bodyPr>
          <a:lstStyle/>
          <a:p>
            <a:r>
              <a:rPr lang="en-US" sz="1400" b="1" dirty="0">
                <a:solidFill>
                  <a:srgbClr val="0070C0"/>
                </a:solidFill>
              </a:rPr>
              <a:t>HCV positivity rate among PWID -2017, MdM</a:t>
            </a:r>
          </a:p>
        </p:txBody>
      </p:sp>
    </p:spTree>
    <p:extLst>
      <p:ext uri="{BB962C8B-B14F-4D97-AF65-F5344CB8AC3E}">
        <p14:creationId xmlns:p14="http://schemas.microsoft.com/office/powerpoint/2010/main" val="1317961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255" y="1771339"/>
            <a:ext cx="3660572" cy="5386090"/>
          </a:xfrm>
          <a:prstGeom prst="rect">
            <a:avLst/>
          </a:prstGeom>
          <a:noFill/>
        </p:spPr>
        <p:txBody>
          <a:bodyPr wrap="square" rtlCol="0">
            <a:spAutoFit/>
          </a:bodyPr>
          <a:lstStyle/>
          <a:p>
            <a:pPr marL="285750" indent="-285750">
              <a:buFont typeface="Arial" panose="020B0604020202020204" pitchFamily="34" charset="0"/>
              <a:buChar char="•"/>
            </a:pPr>
            <a:r>
              <a:rPr lang="en-GB" sz="2000" dirty="0"/>
              <a:t>Frequent drives in hotspots by anti-drug organisations</a:t>
            </a:r>
          </a:p>
          <a:p>
            <a:pPr marL="285750" indent="-285750">
              <a:buFont typeface="Arial" panose="020B0604020202020204" pitchFamily="34" charset="0"/>
              <a:buChar char="•"/>
            </a:pPr>
            <a:endParaRPr lang="en-GB" sz="1200" dirty="0"/>
          </a:p>
          <a:p>
            <a:pPr marL="285750" indent="-285750">
              <a:buFont typeface="Arial" panose="020B0604020202020204" pitchFamily="34" charset="0"/>
              <a:buChar char="•"/>
            </a:pPr>
            <a:r>
              <a:rPr lang="en-GB" sz="2000" dirty="0"/>
              <a:t>Physical violence in the name of drug treatment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2000" dirty="0"/>
              <a:t>Involuntary detention </a:t>
            </a:r>
          </a:p>
          <a:p>
            <a:r>
              <a:rPr lang="en-GB" sz="2000" dirty="0"/>
              <a:t>and forced </a:t>
            </a:r>
          </a:p>
          <a:p>
            <a:r>
              <a:rPr lang="en-GB" sz="2000" dirty="0"/>
              <a:t>detoxification by </a:t>
            </a:r>
          </a:p>
          <a:p>
            <a:r>
              <a:rPr lang="en-GB" sz="2000" dirty="0"/>
              <a:t>anti drug organisations</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2000" dirty="0"/>
              <a:t>High stigma and </a:t>
            </a:r>
          </a:p>
          <a:p>
            <a:r>
              <a:rPr lang="en-GB" sz="2000" dirty="0"/>
              <a:t>discrimination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2000" dirty="0"/>
              <a:t>Community resistance against HR especially NSP</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sz="2000"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5452957" y="1786150"/>
            <a:ext cx="3367733" cy="1893414"/>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52957" y="3659900"/>
            <a:ext cx="3367733" cy="2066984"/>
          </a:xfrm>
          <a:prstGeom prst="rect">
            <a:avLst/>
          </a:prstGeom>
        </p:spPr>
      </p:pic>
      <p:sp>
        <p:nvSpPr>
          <p:cNvPr id="8" name="TextBox 7"/>
          <p:cNvSpPr txBox="1"/>
          <p:nvPr/>
        </p:nvSpPr>
        <p:spPr>
          <a:xfrm>
            <a:off x="1459727" y="1005614"/>
            <a:ext cx="6640220" cy="830997"/>
          </a:xfrm>
          <a:prstGeom prst="rect">
            <a:avLst/>
          </a:prstGeom>
          <a:noFill/>
        </p:spPr>
        <p:txBody>
          <a:bodyPr wrap="square" rtlCol="0">
            <a:spAutoFit/>
          </a:bodyPr>
          <a:lstStyle/>
          <a:p>
            <a:pPr algn="ctr"/>
            <a:r>
              <a:rPr lang="en-US" sz="2400" b="1" cap="all" dirty="0">
                <a:solidFill>
                  <a:schemeClr val="accent1"/>
                </a:solidFill>
                <a:latin typeface="Calibri" panose="020F0502020204030204" pitchFamily="34" charset="0"/>
                <a:ea typeface="+mj-ea"/>
                <a:cs typeface="Calibri" panose="020F0502020204030204" pitchFamily="34" charset="0"/>
              </a:rPr>
              <a:t>Community Resistance </a:t>
            </a:r>
          </a:p>
          <a:p>
            <a:pPr algn="ctr"/>
            <a:r>
              <a:rPr lang="en-US" sz="2400" b="1" cap="all" dirty="0">
                <a:solidFill>
                  <a:schemeClr val="accent1"/>
                </a:solidFill>
                <a:latin typeface="Calibri" panose="020F0502020204030204" pitchFamily="34" charset="0"/>
                <a:ea typeface="+mj-ea"/>
                <a:cs typeface="Calibri" panose="020F0502020204030204" pitchFamily="34" charset="0"/>
              </a:rPr>
              <a:t>Stigma &amp; Discrimination </a:t>
            </a:r>
          </a:p>
        </p:txBody>
      </p:sp>
      <p:sp>
        <p:nvSpPr>
          <p:cNvPr id="11" name="Rectangle 10"/>
          <p:cNvSpPr/>
          <p:nvPr/>
        </p:nvSpPr>
        <p:spPr>
          <a:xfrm>
            <a:off x="8024884" y="1648509"/>
            <a:ext cx="150126" cy="81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0373448">
            <a:off x="7334340" y="2216837"/>
            <a:ext cx="106883" cy="503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71263" y="3849447"/>
            <a:ext cx="2581694" cy="1877437"/>
          </a:xfrm>
          <a:prstGeom prst="rect">
            <a:avLst/>
          </a:prstGeom>
          <a:solidFill>
            <a:schemeClr val="accent1">
              <a:lumMod val="60000"/>
              <a:lumOff val="40000"/>
            </a:schemeClr>
          </a:solidFill>
        </p:spPr>
        <p:txBody>
          <a:bodyPr wrap="square">
            <a:spAutoFit/>
          </a:bodyPr>
          <a:lstStyle/>
          <a:p>
            <a:r>
              <a:rPr lang="en-GB" sz="1200" b="1" i="1" dirty="0">
                <a:latin typeface="Calibri" panose="020F0502020204030204" pitchFamily="34" charset="0"/>
                <a:ea typeface="MS Mincho"/>
                <a:cs typeface="Times New Roman" panose="02020603050405020304" pitchFamily="18" charset="0"/>
              </a:rPr>
              <a:t>“If they are to difficult to handle and do not listen to what we said, we beat them. If the two are fighting together, we beat both of them and put them in the pillory” (Man, Myitkyina)- </a:t>
            </a:r>
          </a:p>
          <a:p>
            <a:r>
              <a:rPr lang="en-GB" sz="1100" dirty="0"/>
              <a:t>Perceptions about drug use and harm reduction in </a:t>
            </a:r>
            <a:r>
              <a:rPr lang="en-GB" sz="1100" dirty="0" err="1"/>
              <a:t>Kachin</a:t>
            </a:r>
            <a:r>
              <a:rPr lang="en-GB" sz="1100" dirty="0"/>
              <a:t>, Myanmar - A socio-anthropological, participatory approach - </a:t>
            </a:r>
            <a:r>
              <a:rPr lang="en-US" sz="1100" dirty="0">
                <a:latin typeface="Calibri" panose="020F0502020204030204" pitchFamily="34" charset="0"/>
                <a:ea typeface="MS Mincho"/>
                <a:cs typeface="Times New Roman" panose="02020603050405020304" pitchFamily="18" charset="0"/>
              </a:rPr>
              <a:t>2017</a:t>
            </a:r>
            <a:endParaRPr lang="en-GB" sz="1100" dirty="0"/>
          </a:p>
        </p:txBody>
      </p:sp>
    </p:spTree>
    <p:extLst>
      <p:ext uri="{BB962C8B-B14F-4D97-AF65-F5344CB8AC3E}">
        <p14:creationId xmlns:p14="http://schemas.microsoft.com/office/powerpoint/2010/main" val="1806418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254" y="2256250"/>
            <a:ext cx="5170703"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Frequent police raids in hotspots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Extortions of money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Physical violence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Punishment- cleaning of police stations &amp; locality</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Signing of bail bond ”</a:t>
            </a:r>
            <a:r>
              <a:rPr lang="en-GB" sz="2000" b="1" dirty="0"/>
              <a:t>not to use drug again”</a:t>
            </a:r>
          </a:p>
          <a:p>
            <a:pPr marL="285750" indent="-285750">
              <a:buFont typeface="Arial" panose="020B0604020202020204" pitchFamily="34" charset="0"/>
              <a:buChar char="•"/>
            </a:pPr>
            <a:endParaRPr lang="en-GB" sz="2000" dirty="0"/>
          </a:p>
        </p:txBody>
      </p:sp>
      <p:sp>
        <p:nvSpPr>
          <p:cNvPr id="8" name="TextBox 7"/>
          <p:cNvSpPr txBox="1"/>
          <p:nvPr/>
        </p:nvSpPr>
        <p:spPr>
          <a:xfrm>
            <a:off x="2140923" y="1092988"/>
            <a:ext cx="5987078" cy="830997"/>
          </a:xfrm>
          <a:prstGeom prst="rect">
            <a:avLst/>
          </a:prstGeom>
          <a:noFill/>
        </p:spPr>
        <p:txBody>
          <a:bodyPr wrap="square" rtlCol="0">
            <a:spAutoFit/>
          </a:bodyPr>
          <a:lstStyle/>
          <a:p>
            <a:pPr algn="ctr"/>
            <a:r>
              <a:rPr lang="en-US" sz="2400" b="1" cap="all" dirty="0">
                <a:solidFill>
                  <a:schemeClr val="accent1"/>
                </a:solidFill>
                <a:latin typeface="Calibri" panose="020F0502020204030204" pitchFamily="34" charset="0"/>
                <a:ea typeface="+mj-ea"/>
                <a:cs typeface="Calibri" panose="020F0502020204030204" pitchFamily="34" charset="0"/>
              </a:rPr>
              <a:t>Criminalization of PWID</a:t>
            </a:r>
          </a:p>
          <a:p>
            <a:pPr algn="ctr"/>
            <a:r>
              <a:rPr lang="en-US" sz="2400" b="1" cap="all" dirty="0">
                <a:solidFill>
                  <a:schemeClr val="accent1"/>
                </a:solidFill>
                <a:latin typeface="Calibri" panose="020F0502020204030204" pitchFamily="34" charset="0"/>
                <a:ea typeface="+mj-ea"/>
                <a:cs typeface="Calibri" panose="020F0502020204030204" pitchFamily="34" charset="0"/>
              </a:rPr>
              <a:t>Field Experience</a:t>
            </a:r>
          </a:p>
        </p:txBody>
      </p:sp>
      <p:sp>
        <p:nvSpPr>
          <p:cNvPr id="3" name="Rectangle 2"/>
          <p:cNvSpPr/>
          <p:nvPr/>
        </p:nvSpPr>
        <p:spPr>
          <a:xfrm>
            <a:off x="5718412" y="2186977"/>
            <a:ext cx="3030480" cy="4103431"/>
          </a:xfrm>
          <a:prstGeom prst="rect">
            <a:avLst/>
          </a:prstGeom>
          <a:solidFill>
            <a:schemeClr val="accent1">
              <a:lumMod val="40000"/>
              <a:lumOff val="60000"/>
            </a:schemeClr>
          </a:solidFill>
        </p:spPr>
        <p:txBody>
          <a:bodyPr wrap="square">
            <a:spAutoFit/>
          </a:bodyPr>
          <a:lstStyle/>
          <a:p>
            <a:pPr algn="just">
              <a:lnSpc>
                <a:spcPct val="107000"/>
              </a:lnSpc>
              <a:spcAft>
                <a:spcPts val="800"/>
              </a:spcAft>
            </a:pPr>
            <a:r>
              <a:rPr lang="en-US" sz="1400" b="1" i="1" dirty="0">
                <a:latin typeface="Calibri" panose="020F0502020204030204" pitchFamily="34" charset="0"/>
                <a:ea typeface="Calibri" panose="020F0502020204030204" pitchFamily="34" charset="0"/>
                <a:cs typeface="Times New Roman" panose="02020603050405020304" pitchFamily="18" charset="0"/>
              </a:rPr>
              <a:t>“I went to a shooting galley early morning (around 7am) to provide services to my peers as usual. The police arrived suddenly arrested all the drug users including me. But the drug dealers run away. So the police were angry and started beating us. I explained them I am Peer Worker from </a:t>
            </a:r>
            <a:r>
              <a:rPr lang="en-US" sz="1400" b="1" i="1" dirty="0" err="1">
                <a:latin typeface="Calibri" panose="020F0502020204030204" pitchFamily="34" charset="0"/>
                <a:ea typeface="Calibri" panose="020F0502020204030204" pitchFamily="34" charset="0"/>
                <a:cs typeface="Times New Roman" panose="02020603050405020304" pitchFamily="18" charset="0"/>
              </a:rPr>
              <a:t>MdM</a:t>
            </a:r>
            <a:r>
              <a:rPr lang="en-US" sz="1400" b="1" i="1" dirty="0">
                <a:latin typeface="Calibri" panose="020F0502020204030204" pitchFamily="34" charset="0"/>
                <a:ea typeface="Calibri" panose="020F0502020204030204" pitchFamily="34" charset="0"/>
                <a:cs typeface="Times New Roman" panose="02020603050405020304" pitchFamily="18" charset="0"/>
              </a:rPr>
              <a:t> and show my card. They looked at the card and told me “we are too busy because of </a:t>
            </a:r>
            <a:r>
              <a:rPr lang="en-US" sz="1400" b="1" i="1" dirty="0" err="1">
                <a:latin typeface="Calibri" panose="020F0502020204030204" pitchFamily="34" charset="0"/>
                <a:ea typeface="Calibri" panose="020F0502020204030204" pitchFamily="34" charset="0"/>
                <a:cs typeface="Times New Roman" panose="02020603050405020304" pitchFamily="18" charset="0"/>
              </a:rPr>
              <a:t>MdM</a:t>
            </a:r>
            <a:r>
              <a:rPr lang="en-US" sz="1400" b="1" i="1" dirty="0">
                <a:latin typeface="Calibri" panose="020F0502020204030204" pitchFamily="34" charset="0"/>
                <a:ea typeface="Calibri" panose="020F0502020204030204" pitchFamily="34" charset="0"/>
                <a:cs typeface="Times New Roman" panose="02020603050405020304" pitchFamily="18" charset="0"/>
              </a:rPr>
              <a:t>, you distributed the needle and syringe” and then beaten again. They took me to the police station and also called village leader. They force me to sign bail bond and released”</a:t>
            </a:r>
          </a:p>
          <a:p>
            <a:pPr algn="just">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Peer Worker, July 2018</a:t>
            </a:r>
          </a:p>
        </p:txBody>
      </p:sp>
    </p:spTree>
    <p:extLst>
      <p:ext uri="{BB962C8B-B14F-4D97-AF65-F5344CB8AC3E}">
        <p14:creationId xmlns:p14="http://schemas.microsoft.com/office/powerpoint/2010/main" val="1629536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8961" y="1646470"/>
            <a:ext cx="8665028" cy="383675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000" dirty="0"/>
              <a:t>Myanmar National Strategic Plan on Viral Hepatitis (2016-2020) + National Drug Control policy: </a:t>
            </a:r>
            <a:r>
              <a:rPr lang="en-US" sz="2000" b="1" dirty="0"/>
              <a:t>Harm reduction recognized as key strategy in both !!!</a:t>
            </a:r>
          </a:p>
          <a:p>
            <a:pPr algn="just"/>
            <a:r>
              <a:rPr lang="en-US" sz="2000" b="1" dirty="0"/>
              <a:t>BUT Amendment to the 1993 Narcotic Drugs and Psychotropic Substances Law…. Better greater emphasis on public health BUT… </a:t>
            </a:r>
            <a:r>
              <a:rPr lang="en-US" sz="2000" dirty="0"/>
              <a:t>drug users who are caught with </a:t>
            </a:r>
            <a:r>
              <a:rPr lang="en-US" sz="2000" b="1" dirty="0"/>
              <a:t>small quantities of drugs </a:t>
            </a:r>
            <a:r>
              <a:rPr lang="en-US" sz="2000" dirty="0"/>
              <a:t>for their own consumption will continue to </a:t>
            </a:r>
            <a:r>
              <a:rPr lang="en-US" sz="2000" b="1" dirty="0"/>
              <a:t>risk 5 to 10 years of incarceration</a:t>
            </a:r>
            <a:r>
              <a:rPr lang="en-US" sz="2000" dirty="0"/>
              <a:t>.</a:t>
            </a:r>
            <a:endParaRPr lang="en-US" sz="2000" b="1" dirty="0"/>
          </a:p>
          <a:p>
            <a:pPr algn="just"/>
            <a:endParaRPr lang="en-US" sz="2000" b="1"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a:p>
            <a:pPr algn="just"/>
            <a:endParaRPr lang="en-US" sz="2000" dirty="0"/>
          </a:p>
        </p:txBody>
      </p:sp>
      <p:sp>
        <p:nvSpPr>
          <p:cNvPr id="5" name="Заголовок 1"/>
          <p:cNvSpPr txBox="1">
            <a:spLocks noChangeArrowheads="1"/>
          </p:cNvSpPr>
          <p:nvPr/>
        </p:nvSpPr>
        <p:spPr>
          <a:xfrm>
            <a:off x="580571" y="1213101"/>
            <a:ext cx="8665029" cy="49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2400" b="1" cap="all" dirty="0">
                <a:solidFill>
                  <a:schemeClr val="accent1"/>
                </a:solidFill>
                <a:latin typeface="Calibri" panose="020F0502020204030204" pitchFamily="34" charset="0"/>
                <a:cs typeface="Calibri" panose="020F0502020204030204" pitchFamily="34" charset="0"/>
              </a:rPr>
              <a:t>NORMATIVE CONTEXT</a:t>
            </a:r>
            <a:endParaRPr lang="ru-RU" altLang="fr-FR" sz="2400" b="1" cap="all" dirty="0">
              <a:solidFill>
                <a:schemeClr val="accent1"/>
              </a:solidFill>
              <a:latin typeface="Calibri" panose="020F0502020204030204" pitchFamily="34" charset="0"/>
              <a:cs typeface="Calibri" panose="020F0502020204030204" pitchFamily="34" charset="0"/>
            </a:endParaRPr>
          </a:p>
        </p:txBody>
      </p:sp>
      <p:pic>
        <p:nvPicPr>
          <p:cNvPr id="2" name="Image 1">
            <a:extLst>
              <a:ext uri="{FF2B5EF4-FFF2-40B4-BE49-F238E27FC236}">
                <a16:creationId xmlns:a16="http://schemas.microsoft.com/office/drawing/2014/main" id="{1B457E06-5BED-449B-B45C-CA88D0A515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682" y="3547872"/>
            <a:ext cx="2120296" cy="2907916"/>
          </a:xfrm>
          <a:prstGeom prst="rect">
            <a:avLst/>
          </a:prstGeom>
          <a:ln>
            <a:solidFill>
              <a:schemeClr val="tx1"/>
            </a:solidFill>
          </a:ln>
        </p:spPr>
      </p:pic>
      <p:pic>
        <p:nvPicPr>
          <p:cNvPr id="6" name="Image 5">
            <a:extLst>
              <a:ext uri="{FF2B5EF4-FFF2-40B4-BE49-F238E27FC236}">
                <a16:creationId xmlns:a16="http://schemas.microsoft.com/office/drawing/2014/main" id="{4F96DAD8-130A-4D18-8DA0-981E631A08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805" y="3560842"/>
            <a:ext cx="2247027" cy="2907916"/>
          </a:xfrm>
          <a:prstGeom prst="rect">
            <a:avLst/>
          </a:prstGeom>
        </p:spPr>
      </p:pic>
      <p:pic>
        <p:nvPicPr>
          <p:cNvPr id="4" name="Image 3">
            <a:extLst>
              <a:ext uri="{FF2B5EF4-FFF2-40B4-BE49-F238E27FC236}">
                <a16:creationId xmlns:a16="http://schemas.microsoft.com/office/drawing/2014/main" id="{CDE44AC0-E61D-4275-8A17-0D0577F0B337}"/>
              </a:ext>
            </a:extLst>
          </p:cNvPr>
          <p:cNvPicPr>
            <a:picLocks noChangeAspect="1"/>
          </p:cNvPicPr>
          <p:nvPr/>
        </p:nvPicPr>
        <p:blipFill>
          <a:blip r:embed="rId4"/>
          <a:stretch>
            <a:fillRect/>
          </a:stretch>
        </p:blipFill>
        <p:spPr>
          <a:xfrm>
            <a:off x="3543784" y="3560842"/>
            <a:ext cx="2056431" cy="2907916"/>
          </a:xfrm>
          <a:prstGeom prst="rect">
            <a:avLst/>
          </a:prstGeom>
          <a:ln>
            <a:solidFill>
              <a:schemeClr val="tx1"/>
            </a:solidFill>
          </a:ln>
        </p:spPr>
      </p:pic>
    </p:spTree>
    <p:extLst>
      <p:ext uri="{BB962C8B-B14F-4D97-AF65-F5344CB8AC3E}">
        <p14:creationId xmlns:p14="http://schemas.microsoft.com/office/powerpoint/2010/main" val="3247406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0848" y="2927150"/>
            <a:ext cx="8229600" cy="4779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n-US" sz="2000" dirty="0"/>
          </a:p>
          <a:p>
            <a:pPr algn="just">
              <a:buFont typeface="Arial" panose="020B0604020202020204" pitchFamily="34" charset="0"/>
              <a:buNone/>
              <a:defRPr/>
            </a:pPr>
            <a:endParaRPr lang="en-US" sz="2000" dirty="0">
              <a:solidFill>
                <a:schemeClr val="accent2">
                  <a:lumMod val="75000"/>
                </a:schemeClr>
              </a:solidFill>
            </a:endParaRPr>
          </a:p>
          <a:p>
            <a:pPr algn="just">
              <a:defRPr/>
            </a:pPr>
            <a:endParaRPr lang="en-US" sz="2000" dirty="0">
              <a:solidFill>
                <a:schemeClr val="accent2">
                  <a:lumMod val="75000"/>
                </a:schemeClr>
              </a:solidFill>
            </a:endParaRPr>
          </a:p>
        </p:txBody>
      </p:sp>
      <p:sp>
        <p:nvSpPr>
          <p:cNvPr id="4" name="Заголовок 1"/>
          <p:cNvSpPr txBox="1">
            <a:spLocks noChangeArrowheads="1"/>
          </p:cNvSpPr>
          <p:nvPr/>
        </p:nvSpPr>
        <p:spPr>
          <a:xfrm>
            <a:off x="580571" y="1313769"/>
            <a:ext cx="8665029" cy="49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2400" b="1" cap="all" dirty="0">
                <a:solidFill>
                  <a:schemeClr val="accent1"/>
                </a:solidFill>
                <a:latin typeface="Calibri" panose="020F0502020204030204" pitchFamily="34" charset="0"/>
                <a:cs typeface="Calibri" panose="020F0502020204030204" pitchFamily="34" charset="0"/>
              </a:rPr>
              <a:t>THE CRACKDOWN CONTEXT </a:t>
            </a:r>
            <a:endParaRPr lang="ru-RU" altLang="fr-FR" sz="2400" b="1" cap="all" dirty="0">
              <a:solidFill>
                <a:schemeClr val="accent1"/>
              </a:solidFill>
              <a:latin typeface="Calibri" panose="020F0502020204030204" pitchFamily="34" charset="0"/>
              <a:cs typeface="Calibri" panose="020F0502020204030204" pitchFamily="34" charset="0"/>
            </a:endParaRPr>
          </a:p>
        </p:txBody>
      </p:sp>
      <p:sp>
        <p:nvSpPr>
          <p:cNvPr id="139" name="Espace réservé du contenu 138">
            <a:extLst>
              <a:ext uri="{FF2B5EF4-FFF2-40B4-BE49-F238E27FC236}">
                <a16:creationId xmlns:a16="http://schemas.microsoft.com/office/drawing/2014/main" id="{ECE38510-F71D-454F-A3E2-DA1E12C4DCF3}"/>
              </a:ext>
            </a:extLst>
          </p:cNvPr>
          <p:cNvSpPr>
            <a:spLocks noGrp="1"/>
          </p:cNvSpPr>
          <p:nvPr>
            <p:ph sz="half" idx="2"/>
          </p:nvPr>
        </p:nvSpPr>
        <p:spPr>
          <a:xfrm>
            <a:off x="421450" y="5152724"/>
            <a:ext cx="8265351" cy="1850228"/>
          </a:xfrm>
        </p:spPr>
        <p:txBody>
          <a:bodyPr/>
          <a:lstStyle/>
          <a:p>
            <a:pPr marL="57150" indent="-228600" eaLnBrk="1" hangingPunct="1">
              <a:lnSpc>
                <a:spcPct val="90000"/>
              </a:lnSpc>
              <a:buFont typeface="Arial" panose="020B0604020202020204" pitchFamily="34" charset="0"/>
              <a:buChar char="•"/>
            </a:pPr>
            <a:r>
              <a:rPr lang="en-US" sz="2000" kern="1200" dirty="0"/>
              <a:t>3 months mapping exercise to list: </a:t>
            </a:r>
          </a:p>
          <a:p>
            <a:pPr marL="457200" lvl="1" indent="-228600" eaLnBrk="1" hangingPunct="1">
              <a:lnSpc>
                <a:spcPct val="90000"/>
              </a:lnSpc>
              <a:buFont typeface="Arial" panose="020B0604020202020204" pitchFamily="34" charset="0"/>
              <a:buChar char="•"/>
            </a:pPr>
            <a:r>
              <a:rPr lang="en-US" sz="1600" kern="1200" dirty="0"/>
              <a:t>Contact details of all know drug dealers, drug users and hotspots</a:t>
            </a:r>
          </a:p>
          <a:p>
            <a:pPr marL="228600" lvl="1" indent="0" eaLnBrk="1" hangingPunct="1">
              <a:lnSpc>
                <a:spcPct val="90000"/>
              </a:lnSpc>
              <a:buNone/>
            </a:pPr>
            <a:endParaRPr lang="en-US" sz="1600" kern="1200" dirty="0"/>
          </a:p>
          <a:p>
            <a:pPr marL="228600" lvl="1" indent="0" eaLnBrk="1" hangingPunct="1">
              <a:lnSpc>
                <a:spcPct val="90000"/>
              </a:lnSpc>
              <a:buNone/>
            </a:pPr>
            <a:r>
              <a:rPr lang="en-US" sz="1600" kern="1200" dirty="0"/>
              <a:t>With the support of the </a:t>
            </a:r>
            <a:r>
              <a:rPr lang="en-US" sz="1600" b="1" kern="1200" dirty="0"/>
              <a:t>local administration </a:t>
            </a:r>
            <a:r>
              <a:rPr lang="en-US" sz="1600" kern="1200" dirty="0"/>
              <a:t>and « </a:t>
            </a:r>
            <a:r>
              <a:rPr lang="en-US" sz="1600" b="1" kern="1200" dirty="0"/>
              <a:t>Pat </a:t>
            </a:r>
            <a:r>
              <a:rPr lang="en-US" sz="1600" b="1" kern="1200" dirty="0" err="1"/>
              <a:t>Jasan</a:t>
            </a:r>
            <a:r>
              <a:rPr lang="en-US" sz="1600" b="1" kern="1200" dirty="0"/>
              <a:t> </a:t>
            </a:r>
            <a:r>
              <a:rPr lang="en-US" sz="1600" kern="1200" dirty="0"/>
              <a:t>»</a:t>
            </a:r>
          </a:p>
        </p:txBody>
      </p:sp>
      <p:cxnSp>
        <p:nvCxnSpPr>
          <p:cNvPr id="56" name="OTLSHAPE_M_6a283b367375415b92b0e5fc4e16a0cc_Connector1">
            <a:extLst>
              <a:ext uri="{FF2B5EF4-FFF2-40B4-BE49-F238E27FC236}">
                <a16:creationId xmlns:a16="http://schemas.microsoft.com/office/drawing/2014/main" id="{898E4D45-C967-4288-BE06-B7CDB93DFEC8}"/>
              </a:ext>
            </a:extLst>
          </p:cNvPr>
          <p:cNvCxnSpPr>
            <a:cxnSpLocks/>
            <a:stCxn id="80" idx="2"/>
          </p:cNvCxnSpPr>
          <p:nvPr>
            <p:custDataLst>
              <p:tags r:id="rId1"/>
            </p:custDataLst>
          </p:nvPr>
        </p:nvCxnSpPr>
        <p:spPr>
          <a:xfrm>
            <a:off x="3926140" y="3005232"/>
            <a:ext cx="7932" cy="291620"/>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OTLSHAPE_M_a58f29487c0343c08abcf41913e40cae_Connector1">
            <a:extLst>
              <a:ext uri="{FF2B5EF4-FFF2-40B4-BE49-F238E27FC236}">
                <a16:creationId xmlns:a16="http://schemas.microsoft.com/office/drawing/2014/main" id="{CFFB4CD2-B071-4D6E-AFC9-28B02C7B5087}"/>
              </a:ext>
            </a:extLst>
          </p:cNvPr>
          <p:cNvCxnSpPr/>
          <p:nvPr>
            <p:custDataLst>
              <p:tags r:id="rId2"/>
            </p:custDataLst>
          </p:nvPr>
        </p:nvCxnSpPr>
        <p:spPr>
          <a:xfrm>
            <a:off x="1237999" y="2389923"/>
            <a:ext cx="0" cy="1066891"/>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OTLSHAPE_TB_00000000000000000000000000000000_RightEndCaps">
            <a:extLst>
              <a:ext uri="{FF2B5EF4-FFF2-40B4-BE49-F238E27FC236}">
                <a16:creationId xmlns:a16="http://schemas.microsoft.com/office/drawing/2014/main" id="{0AD29553-F2C9-4915-B010-2F22C361B3A5}"/>
              </a:ext>
            </a:extLst>
          </p:cNvPr>
          <p:cNvSpPr txBox="1"/>
          <p:nvPr>
            <p:custDataLst>
              <p:tags r:id="rId3"/>
            </p:custDataLst>
          </p:nvPr>
        </p:nvSpPr>
        <p:spPr>
          <a:xfrm>
            <a:off x="8124266" y="3415290"/>
            <a:ext cx="686278" cy="430887"/>
          </a:xfrm>
          <a:prstGeom prst="rect">
            <a:avLst/>
          </a:prstGeom>
          <a:noFill/>
        </p:spPr>
        <p:txBody>
          <a:bodyPr vert="horz" wrap="none" lIns="0" tIns="0" rIns="0" bIns="0" rtlCol="0" anchor="ctr" anchorCtr="0">
            <a:spAutoFit/>
          </a:bodyPr>
          <a:lstStyle/>
          <a:p>
            <a:pPr algn="ctr"/>
            <a:r>
              <a:rPr lang="en-US" sz="2800" spc="-36" dirty="0">
                <a:solidFill>
                  <a:srgbClr val="C0504D"/>
                </a:solidFill>
                <a:latin typeface="Corbel" panose="020B0503020204020204" pitchFamily="34" charset="0"/>
              </a:rPr>
              <a:t>2018</a:t>
            </a:r>
          </a:p>
        </p:txBody>
      </p:sp>
      <p:sp>
        <p:nvSpPr>
          <p:cNvPr id="59" name="OTLSHAPE_TB_00000000000000000000000000000000_ScaleContainer">
            <a:extLst>
              <a:ext uri="{FF2B5EF4-FFF2-40B4-BE49-F238E27FC236}">
                <a16:creationId xmlns:a16="http://schemas.microsoft.com/office/drawing/2014/main" id="{20488B47-0C34-46DE-9925-2392D7153CC4}"/>
              </a:ext>
            </a:extLst>
          </p:cNvPr>
          <p:cNvSpPr/>
          <p:nvPr>
            <p:custDataLst>
              <p:tags r:id="rId4"/>
            </p:custDataLst>
          </p:nvPr>
        </p:nvSpPr>
        <p:spPr>
          <a:xfrm>
            <a:off x="806535" y="3456814"/>
            <a:ext cx="7193331" cy="381000"/>
          </a:xfrm>
          <a:prstGeom prst="roundRect">
            <a:avLst>
              <a:gd name="adj" fmla="val 100000"/>
            </a:avLst>
          </a:prstGeom>
          <a:gradFill flip="none" rotWithShape="1">
            <a:gsLst>
              <a:gs pos="0">
                <a:schemeClr val="accent1">
                  <a:lumMod val="75000"/>
                </a:schemeClr>
              </a:gs>
              <a:gs pos="10000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OTLSHAPE_TB_00000000000000000000000000000000_TimescaleInterval1">
            <a:extLst>
              <a:ext uri="{FF2B5EF4-FFF2-40B4-BE49-F238E27FC236}">
                <a16:creationId xmlns:a16="http://schemas.microsoft.com/office/drawing/2014/main" id="{C3885887-D64F-4813-A7C1-32866868CE6D}"/>
              </a:ext>
            </a:extLst>
          </p:cNvPr>
          <p:cNvSpPr txBox="1"/>
          <p:nvPr>
            <p:custDataLst>
              <p:tags r:id="rId5"/>
            </p:custDataLst>
          </p:nvPr>
        </p:nvSpPr>
        <p:spPr>
          <a:xfrm>
            <a:off x="993190" y="3554287"/>
            <a:ext cx="268150" cy="186055"/>
          </a:xfrm>
          <a:prstGeom prst="rect">
            <a:avLst/>
          </a:prstGeom>
          <a:noFill/>
        </p:spPr>
        <p:txBody>
          <a:bodyPr vert="horz" wrap="none" lIns="0" tIns="0" rIns="0" bIns="0" rtlCol="0" anchor="ctr" anchorCtr="0">
            <a:noAutofit/>
          </a:bodyPr>
          <a:lstStyle/>
          <a:p>
            <a:r>
              <a:rPr lang="en-US" spc="-18" dirty="0">
                <a:solidFill>
                  <a:schemeClr val="lt2"/>
                </a:solidFill>
                <a:latin typeface="Calibri" panose="020F0502020204030204" pitchFamily="34" charset="0"/>
              </a:rPr>
              <a:t>Feb</a:t>
            </a:r>
          </a:p>
        </p:txBody>
      </p:sp>
      <p:cxnSp>
        <p:nvCxnSpPr>
          <p:cNvPr id="61" name="OTLSHAPE_TB_00000000000000000000000000000000_Separator1">
            <a:extLst>
              <a:ext uri="{FF2B5EF4-FFF2-40B4-BE49-F238E27FC236}">
                <a16:creationId xmlns:a16="http://schemas.microsoft.com/office/drawing/2014/main" id="{9ECDDA12-411D-4CD7-9131-807FFC64AB06}"/>
              </a:ext>
            </a:extLst>
          </p:cNvPr>
          <p:cNvCxnSpPr/>
          <p:nvPr>
            <p:custDataLst>
              <p:tags r:id="rId6"/>
            </p:custDataLst>
          </p:nvPr>
        </p:nvCxnSpPr>
        <p:spPr>
          <a:xfrm>
            <a:off x="1492452"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OTLSHAPE_TB_00000000000000000000000000000000_TimescaleInterval2">
            <a:extLst>
              <a:ext uri="{FF2B5EF4-FFF2-40B4-BE49-F238E27FC236}">
                <a16:creationId xmlns:a16="http://schemas.microsoft.com/office/drawing/2014/main" id="{7CF42FB6-DD12-44B5-92B3-5E93423EC065}"/>
              </a:ext>
            </a:extLst>
          </p:cNvPr>
          <p:cNvSpPr txBox="1"/>
          <p:nvPr>
            <p:custDataLst>
              <p:tags r:id="rId7"/>
            </p:custDataLst>
          </p:nvPr>
        </p:nvSpPr>
        <p:spPr>
          <a:xfrm>
            <a:off x="1555952" y="3554287"/>
            <a:ext cx="206916" cy="186055"/>
          </a:xfrm>
          <a:prstGeom prst="rect">
            <a:avLst/>
          </a:prstGeom>
          <a:noFill/>
        </p:spPr>
        <p:txBody>
          <a:bodyPr vert="horz" wrap="none" lIns="0" tIns="0" rIns="0" bIns="0" rtlCol="0" anchor="ctr" anchorCtr="0">
            <a:noAutofit/>
          </a:bodyPr>
          <a:lstStyle/>
          <a:p>
            <a:r>
              <a:rPr lang="en-US" spc="-18" dirty="0">
                <a:solidFill>
                  <a:schemeClr val="lt2"/>
                </a:solidFill>
                <a:latin typeface="Calibri" panose="020F0502020204030204" pitchFamily="34" charset="0"/>
              </a:rPr>
              <a:t>Mar</a:t>
            </a:r>
          </a:p>
        </p:txBody>
      </p:sp>
      <p:cxnSp>
        <p:nvCxnSpPr>
          <p:cNvPr id="64" name="OTLSHAPE_TB_00000000000000000000000000000000_Separator2">
            <a:extLst>
              <a:ext uri="{FF2B5EF4-FFF2-40B4-BE49-F238E27FC236}">
                <a16:creationId xmlns:a16="http://schemas.microsoft.com/office/drawing/2014/main" id="{8D900B95-0755-4028-A036-84D8C29CD8E7}"/>
              </a:ext>
            </a:extLst>
          </p:cNvPr>
          <p:cNvCxnSpPr/>
          <p:nvPr>
            <p:custDataLst>
              <p:tags r:id="rId8"/>
            </p:custDataLst>
          </p:nvPr>
        </p:nvCxnSpPr>
        <p:spPr>
          <a:xfrm>
            <a:off x="2104714"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5" name="OTLSHAPE_TB_00000000000000000000000000000000_TimescaleInterval3">
            <a:extLst>
              <a:ext uri="{FF2B5EF4-FFF2-40B4-BE49-F238E27FC236}">
                <a16:creationId xmlns:a16="http://schemas.microsoft.com/office/drawing/2014/main" id="{3DB59ED1-7A87-4039-9209-F7CC22C9E694}"/>
              </a:ext>
            </a:extLst>
          </p:cNvPr>
          <p:cNvSpPr txBox="1"/>
          <p:nvPr>
            <p:custDataLst>
              <p:tags r:id="rId9"/>
            </p:custDataLst>
          </p:nvPr>
        </p:nvSpPr>
        <p:spPr>
          <a:xfrm>
            <a:off x="2168215" y="3554287"/>
            <a:ext cx="158185" cy="186055"/>
          </a:xfrm>
          <a:prstGeom prst="rect">
            <a:avLst/>
          </a:prstGeom>
          <a:noFill/>
        </p:spPr>
        <p:txBody>
          <a:bodyPr vert="horz" wrap="none" lIns="0" tIns="0" rIns="0" bIns="0" rtlCol="0" anchor="ctr" anchorCtr="0">
            <a:noAutofit/>
          </a:bodyPr>
          <a:lstStyle/>
          <a:p>
            <a:r>
              <a:rPr lang="en-US" spc="-20" dirty="0">
                <a:solidFill>
                  <a:schemeClr val="lt2"/>
                </a:solidFill>
                <a:latin typeface="Calibri" panose="020F0502020204030204" pitchFamily="34" charset="0"/>
              </a:rPr>
              <a:t>Apr</a:t>
            </a:r>
          </a:p>
        </p:txBody>
      </p:sp>
      <p:cxnSp>
        <p:nvCxnSpPr>
          <p:cNvPr id="66" name="OTLSHAPE_TB_00000000000000000000000000000000_Separator3">
            <a:extLst>
              <a:ext uri="{FF2B5EF4-FFF2-40B4-BE49-F238E27FC236}">
                <a16:creationId xmlns:a16="http://schemas.microsoft.com/office/drawing/2014/main" id="{8F77CD53-36E3-45E8-869D-38D4E2AB4C2B}"/>
              </a:ext>
            </a:extLst>
          </p:cNvPr>
          <p:cNvCxnSpPr/>
          <p:nvPr>
            <p:custDataLst>
              <p:tags r:id="rId10"/>
            </p:custDataLst>
          </p:nvPr>
        </p:nvCxnSpPr>
        <p:spPr>
          <a:xfrm>
            <a:off x="2751367"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7" name="OTLSHAPE_TB_00000000000000000000000000000000_TimescaleInterval4">
            <a:extLst>
              <a:ext uri="{FF2B5EF4-FFF2-40B4-BE49-F238E27FC236}">
                <a16:creationId xmlns:a16="http://schemas.microsoft.com/office/drawing/2014/main" id="{086520F3-3DC2-42FE-B55E-7AED29EA46FD}"/>
              </a:ext>
            </a:extLst>
          </p:cNvPr>
          <p:cNvSpPr txBox="1"/>
          <p:nvPr>
            <p:custDataLst>
              <p:tags r:id="rId11"/>
            </p:custDataLst>
          </p:nvPr>
        </p:nvSpPr>
        <p:spPr>
          <a:xfrm>
            <a:off x="2814867" y="3554287"/>
            <a:ext cx="241300" cy="186055"/>
          </a:xfrm>
          <a:prstGeom prst="rect">
            <a:avLst/>
          </a:prstGeom>
          <a:noFill/>
        </p:spPr>
        <p:txBody>
          <a:bodyPr vert="horz" wrap="none" lIns="0" tIns="0" rIns="0" bIns="0" rtlCol="0" anchor="ctr" anchorCtr="0">
            <a:noAutofit/>
          </a:bodyPr>
          <a:lstStyle/>
          <a:p>
            <a:r>
              <a:rPr lang="en-US" spc="-20" dirty="0">
                <a:solidFill>
                  <a:schemeClr val="lt2"/>
                </a:solidFill>
                <a:latin typeface="Calibri" panose="020F0502020204030204" pitchFamily="34" charset="0"/>
              </a:rPr>
              <a:t>May</a:t>
            </a:r>
          </a:p>
        </p:txBody>
      </p:sp>
      <p:cxnSp>
        <p:nvCxnSpPr>
          <p:cNvPr id="68" name="OTLSHAPE_TB_00000000000000000000000000000000_Separator4">
            <a:extLst>
              <a:ext uri="{FF2B5EF4-FFF2-40B4-BE49-F238E27FC236}">
                <a16:creationId xmlns:a16="http://schemas.microsoft.com/office/drawing/2014/main" id="{65563BC6-1FA3-449E-943E-CE5FDD0B87DA}"/>
              </a:ext>
            </a:extLst>
          </p:cNvPr>
          <p:cNvCxnSpPr/>
          <p:nvPr>
            <p:custDataLst>
              <p:tags r:id="rId12"/>
            </p:custDataLst>
          </p:nvPr>
        </p:nvCxnSpPr>
        <p:spPr>
          <a:xfrm>
            <a:off x="3398020"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9" name="OTLSHAPE_TB_00000000000000000000000000000000_TimescaleInterval5">
            <a:extLst>
              <a:ext uri="{FF2B5EF4-FFF2-40B4-BE49-F238E27FC236}">
                <a16:creationId xmlns:a16="http://schemas.microsoft.com/office/drawing/2014/main" id="{8712C203-8EC4-4426-9CE9-41DB37C4867C}"/>
              </a:ext>
            </a:extLst>
          </p:cNvPr>
          <p:cNvSpPr txBox="1"/>
          <p:nvPr>
            <p:custDataLst>
              <p:tags r:id="rId13"/>
            </p:custDataLst>
          </p:nvPr>
        </p:nvSpPr>
        <p:spPr>
          <a:xfrm>
            <a:off x="3461520" y="3554287"/>
            <a:ext cx="228600" cy="186055"/>
          </a:xfrm>
          <a:prstGeom prst="rect">
            <a:avLst/>
          </a:prstGeom>
          <a:noFill/>
        </p:spPr>
        <p:txBody>
          <a:bodyPr vert="horz" wrap="none" lIns="0" tIns="0" rIns="0" bIns="0" rtlCol="0" anchor="ctr" anchorCtr="0">
            <a:noAutofit/>
          </a:bodyPr>
          <a:lstStyle/>
          <a:p>
            <a:r>
              <a:rPr lang="en-US" spc="-18" dirty="0">
                <a:solidFill>
                  <a:schemeClr val="lt2"/>
                </a:solidFill>
                <a:latin typeface="Calibri" panose="020F0502020204030204" pitchFamily="34" charset="0"/>
              </a:rPr>
              <a:t>June</a:t>
            </a:r>
          </a:p>
        </p:txBody>
      </p:sp>
      <p:cxnSp>
        <p:nvCxnSpPr>
          <p:cNvPr id="70" name="OTLSHAPE_TB_00000000000000000000000000000000_Separator5">
            <a:extLst>
              <a:ext uri="{FF2B5EF4-FFF2-40B4-BE49-F238E27FC236}">
                <a16:creationId xmlns:a16="http://schemas.microsoft.com/office/drawing/2014/main" id="{8EBAF2D2-DA6D-4AEA-8B00-17CB2573C33C}"/>
              </a:ext>
            </a:extLst>
          </p:cNvPr>
          <p:cNvCxnSpPr/>
          <p:nvPr>
            <p:custDataLst>
              <p:tags r:id="rId14"/>
            </p:custDataLst>
          </p:nvPr>
        </p:nvCxnSpPr>
        <p:spPr>
          <a:xfrm>
            <a:off x="4035449"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OTLSHAPE_TB_00000000000000000000000000000000_TimescaleInterval6">
            <a:extLst>
              <a:ext uri="{FF2B5EF4-FFF2-40B4-BE49-F238E27FC236}">
                <a16:creationId xmlns:a16="http://schemas.microsoft.com/office/drawing/2014/main" id="{6B943C12-6D66-4F89-9B8C-392FC9FAE29F}"/>
              </a:ext>
            </a:extLst>
          </p:cNvPr>
          <p:cNvSpPr txBox="1"/>
          <p:nvPr>
            <p:custDataLst>
              <p:tags r:id="rId15"/>
            </p:custDataLst>
          </p:nvPr>
        </p:nvSpPr>
        <p:spPr>
          <a:xfrm>
            <a:off x="4098950" y="3554287"/>
            <a:ext cx="211148" cy="186055"/>
          </a:xfrm>
          <a:prstGeom prst="rect">
            <a:avLst/>
          </a:prstGeom>
          <a:noFill/>
        </p:spPr>
        <p:txBody>
          <a:bodyPr vert="horz" wrap="none" lIns="0" tIns="0" rIns="0" bIns="0" rtlCol="0" anchor="ctr" anchorCtr="0">
            <a:noAutofit/>
          </a:bodyPr>
          <a:lstStyle/>
          <a:p>
            <a:r>
              <a:rPr lang="en-US" spc="-22" dirty="0">
                <a:solidFill>
                  <a:schemeClr val="lt2"/>
                </a:solidFill>
                <a:latin typeface="Calibri" panose="020F0502020204030204" pitchFamily="34" charset="0"/>
              </a:rPr>
              <a:t>July</a:t>
            </a:r>
          </a:p>
        </p:txBody>
      </p:sp>
      <p:cxnSp>
        <p:nvCxnSpPr>
          <p:cNvPr id="72" name="OTLSHAPE_TB_00000000000000000000000000000000_Separator6">
            <a:extLst>
              <a:ext uri="{FF2B5EF4-FFF2-40B4-BE49-F238E27FC236}">
                <a16:creationId xmlns:a16="http://schemas.microsoft.com/office/drawing/2014/main" id="{A1F7699D-BB29-4311-9957-622F425E78CA}"/>
              </a:ext>
            </a:extLst>
          </p:cNvPr>
          <p:cNvCxnSpPr/>
          <p:nvPr>
            <p:custDataLst>
              <p:tags r:id="rId16"/>
            </p:custDataLst>
          </p:nvPr>
        </p:nvCxnSpPr>
        <p:spPr>
          <a:xfrm>
            <a:off x="4682102"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3" name="OTLSHAPE_TB_00000000000000000000000000000000_TimescaleInterval7">
            <a:extLst>
              <a:ext uri="{FF2B5EF4-FFF2-40B4-BE49-F238E27FC236}">
                <a16:creationId xmlns:a16="http://schemas.microsoft.com/office/drawing/2014/main" id="{73854CB5-44F2-4238-903C-B2A6AE50F80F}"/>
              </a:ext>
            </a:extLst>
          </p:cNvPr>
          <p:cNvSpPr txBox="1"/>
          <p:nvPr>
            <p:custDataLst>
              <p:tags r:id="rId17"/>
            </p:custDataLst>
          </p:nvPr>
        </p:nvSpPr>
        <p:spPr>
          <a:xfrm>
            <a:off x="4745602" y="3554287"/>
            <a:ext cx="243978" cy="186055"/>
          </a:xfrm>
          <a:prstGeom prst="rect">
            <a:avLst/>
          </a:prstGeom>
          <a:noFill/>
        </p:spPr>
        <p:txBody>
          <a:bodyPr vert="horz" wrap="none" lIns="0" tIns="0" rIns="0" bIns="0" rtlCol="0" anchor="ctr" anchorCtr="0">
            <a:noAutofit/>
          </a:bodyPr>
          <a:lstStyle/>
          <a:p>
            <a:r>
              <a:rPr lang="en-US" spc="-20" dirty="0">
                <a:solidFill>
                  <a:schemeClr val="lt2"/>
                </a:solidFill>
                <a:latin typeface="Calibri" panose="020F0502020204030204" pitchFamily="34" charset="0"/>
              </a:rPr>
              <a:t>Aug</a:t>
            </a:r>
          </a:p>
        </p:txBody>
      </p:sp>
      <p:cxnSp>
        <p:nvCxnSpPr>
          <p:cNvPr id="74" name="OTLSHAPE_TB_00000000000000000000000000000000_Separator7">
            <a:extLst>
              <a:ext uri="{FF2B5EF4-FFF2-40B4-BE49-F238E27FC236}">
                <a16:creationId xmlns:a16="http://schemas.microsoft.com/office/drawing/2014/main" id="{9323AED6-33A1-49D9-AE90-58471038AB1F}"/>
              </a:ext>
            </a:extLst>
          </p:cNvPr>
          <p:cNvCxnSpPr/>
          <p:nvPr>
            <p:custDataLst>
              <p:tags r:id="rId18"/>
            </p:custDataLst>
          </p:nvPr>
        </p:nvCxnSpPr>
        <p:spPr>
          <a:xfrm>
            <a:off x="5344698"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OTLSHAPE_TB_00000000000000000000000000000000_TimescaleInterval8">
            <a:extLst>
              <a:ext uri="{FF2B5EF4-FFF2-40B4-BE49-F238E27FC236}">
                <a16:creationId xmlns:a16="http://schemas.microsoft.com/office/drawing/2014/main" id="{FE0ED8FD-7D84-419E-B356-A968218002FE}"/>
              </a:ext>
            </a:extLst>
          </p:cNvPr>
          <p:cNvSpPr txBox="1"/>
          <p:nvPr>
            <p:custDataLst>
              <p:tags r:id="rId19"/>
            </p:custDataLst>
          </p:nvPr>
        </p:nvSpPr>
        <p:spPr>
          <a:xfrm>
            <a:off x="5408199" y="3554287"/>
            <a:ext cx="231858" cy="186055"/>
          </a:xfrm>
          <a:prstGeom prst="rect">
            <a:avLst/>
          </a:prstGeom>
          <a:noFill/>
        </p:spPr>
        <p:txBody>
          <a:bodyPr vert="horz" wrap="none" lIns="0" tIns="0" rIns="0" bIns="0" rtlCol="0" anchor="ctr" anchorCtr="0">
            <a:noAutofit/>
          </a:bodyPr>
          <a:lstStyle/>
          <a:p>
            <a:r>
              <a:rPr lang="en-US" spc="-22" dirty="0">
                <a:solidFill>
                  <a:schemeClr val="lt2"/>
                </a:solidFill>
                <a:latin typeface="Calibri" panose="020F0502020204030204" pitchFamily="34" charset="0"/>
              </a:rPr>
              <a:t>Sept</a:t>
            </a:r>
          </a:p>
        </p:txBody>
      </p:sp>
      <p:cxnSp>
        <p:nvCxnSpPr>
          <p:cNvPr id="76" name="OTLSHAPE_TB_00000000000000000000000000000000_Separator8">
            <a:extLst>
              <a:ext uri="{FF2B5EF4-FFF2-40B4-BE49-F238E27FC236}">
                <a16:creationId xmlns:a16="http://schemas.microsoft.com/office/drawing/2014/main" id="{FA89F213-2032-4455-A981-C751AB15D3CE}"/>
              </a:ext>
            </a:extLst>
          </p:cNvPr>
          <p:cNvCxnSpPr/>
          <p:nvPr>
            <p:custDataLst>
              <p:tags r:id="rId20"/>
            </p:custDataLst>
          </p:nvPr>
        </p:nvCxnSpPr>
        <p:spPr>
          <a:xfrm>
            <a:off x="6066852" y="3520314"/>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7" name="OTLSHAPE_TB_00000000000000000000000000000000_TimescaleInterval9">
            <a:extLst>
              <a:ext uri="{FF2B5EF4-FFF2-40B4-BE49-F238E27FC236}">
                <a16:creationId xmlns:a16="http://schemas.microsoft.com/office/drawing/2014/main" id="{23ACDBA0-CC0C-47F8-91A3-005A267EB478}"/>
              </a:ext>
            </a:extLst>
          </p:cNvPr>
          <p:cNvSpPr txBox="1"/>
          <p:nvPr>
            <p:custDataLst>
              <p:tags r:id="rId21"/>
            </p:custDataLst>
          </p:nvPr>
        </p:nvSpPr>
        <p:spPr>
          <a:xfrm>
            <a:off x="6130353" y="3554287"/>
            <a:ext cx="304955" cy="186055"/>
          </a:xfrm>
          <a:prstGeom prst="rect">
            <a:avLst/>
          </a:prstGeom>
          <a:noFill/>
        </p:spPr>
        <p:txBody>
          <a:bodyPr vert="horz" wrap="none" lIns="0" tIns="0" rIns="0" bIns="0" rtlCol="0" anchor="ctr" anchorCtr="0">
            <a:noAutofit/>
          </a:bodyPr>
          <a:lstStyle/>
          <a:p>
            <a:r>
              <a:rPr lang="en-US" spc="-20" dirty="0">
                <a:solidFill>
                  <a:schemeClr val="lt2"/>
                </a:solidFill>
                <a:latin typeface="Calibri" panose="020F0502020204030204" pitchFamily="34" charset="0"/>
              </a:rPr>
              <a:t>Oct</a:t>
            </a:r>
          </a:p>
        </p:txBody>
      </p:sp>
      <p:sp>
        <p:nvSpPr>
          <p:cNvPr id="78" name="OTLSHAPE_M_a58f29487c0343c08abcf41913e40cae_Title">
            <a:extLst>
              <a:ext uri="{FF2B5EF4-FFF2-40B4-BE49-F238E27FC236}">
                <a16:creationId xmlns:a16="http://schemas.microsoft.com/office/drawing/2014/main" id="{0AC78CDE-5F01-40C2-BA9C-D8A248165091}"/>
              </a:ext>
            </a:extLst>
          </p:cNvPr>
          <p:cNvSpPr txBox="1"/>
          <p:nvPr>
            <p:custDataLst>
              <p:tags r:id="rId22"/>
            </p:custDataLst>
          </p:nvPr>
        </p:nvSpPr>
        <p:spPr>
          <a:xfrm>
            <a:off x="1422148" y="1964076"/>
            <a:ext cx="1073097" cy="861774"/>
          </a:xfrm>
          <a:prstGeom prst="rect">
            <a:avLst/>
          </a:prstGeom>
          <a:noFill/>
        </p:spPr>
        <p:txBody>
          <a:bodyPr vert="horz" wrap="square" lIns="0" tIns="0" rIns="0" bIns="0" rtlCol="0" anchor="ctr" anchorCtr="0">
            <a:spAutoFit/>
          </a:bodyPr>
          <a:lstStyle/>
          <a:p>
            <a:r>
              <a:rPr lang="en-US" sz="1400" b="1" spc="-6" dirty="0">
                <a:solidFill>
                  <a:srgbClr val="3B5998"/>
                </a:solidFill>
                <a:latin typeface="Calibri" panose="020F0502020204030204" pitchFamily="34" charset="0"/>
              </a:rPr>
              <a:t>New Law</a:t>
            </a:r>
          </a:p>
          <a:p>
            <a:r>
              <a:rPr lang="en-US" sz="1400" b="1" spc="-6" dirty="0">
                <a:solidFill>
                  <a:srgbClr val="3B5998"/>
                </a:solidFill>
                <a:latin typeface="Calibri" panose="020F0502020204030204" pitchFamily="34" charset="0"/>
              </a:rPr>
              <a:t>Amendment to 1993 Narcotic Law</a:t>
            </a:r>
          </a:p>
        </p:txBody>
      </p:sp>
      <p:sp>
        <p:nvSpPr>
          <p:cNvPr id="79" name="OTLSHAPE_M_a58f29487c0343c08abcf41913e40cae_Shape">
            <a:extLst>
              <a:ext uri="{FF2B5EF4-FFF2-40B4-BE49-F238E27FC236}">
                <a16:creationId xmlns:a16="http://schemas.microsoft.com/office/drawing/2014/main" id="{B8057A44-6DF4-4B94-86E0-21F3DF275941}"/>
              </a:ext>
            </a:extLst>
          </p:cNvPr>
          <p:cNvSpPr/>
          <p:nvPr>
            <p:custDataLst>
              <p:tags r:id="rId23"/>
            </p:custDataLst>
          </p:nvPr>
        </p:nvSpPr>
        <p:spPr>
          <a:xfrm rot="16200000">
            <a:off x="1263399" y="2389923"/>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0" name="OTLSHAPE_M_6a283b367375415b92b0e5fc4e16a0cc_Title">
            <a:extLst>
              <a:ext uri="{FF2B5EF4-FFF2-40B4-BE49-F238E27FC236}">
                <a16:creationId xmlns:a16="http://schemas.microsoft.com/office/drawing/2014/main" id="{58C83A2A-D6CD-4F9A-A472-53EC797DE47C}"/>
              </a:ext>
            </a:extLst>
          </p:cNvPr>
          <p:cNvSpPr txBox="1"/>
          <p:nvPr>
            <p:custDataLst>
              <p:tags r:id="rId24"/>
            </p:custDataLst>
          </p:nvPr>
        </p:nvSpPr>
        <p:spPr>
          <a:xfrm>
            <a:off x="3503567" y="2143458"/>
            <a:ext cx="845145" cy="861774"/>
          </a:xfrm>
          <a:prstGeom prst="rect">
            <a:avLst/>
          </a:prstGeom>
          <a:noFill/>
        </p:spPr>
        <p:txBody>
          <a:bodyPr vert="horz" wrap="square" lIns="0" tIns="0" rIns="0" bIns="0" rtlCol="0" anchor="ctr" anchorCtr="0">
            <a:spAutoFit/>
          </a:bodyPr>
          <a:lstStyle/>
          <a:p>
            <a:pPr algn="ctr"/>
            <a:r>
              <a:rPr lang="en-US" sz="1400" b="1" spc="-6" dirty="0">
                <a:solidFill>
                  <a:srgbClr val="FF9900"/>
                </a:solidFill>
                <a:latin typeface="Calibri" panose="020F0502020204030204" pitchFamily="34" charset="0"/>
              </a:rPr>
              <a:t>Speech form Myanmar President</a:t>
            </a:r>
          </a:p>
        </p:txBody>
      </p:sp>
      <p:sp>
        <p:nvSpPr>
          <p:cNvPr id="81" name="OTLSHAPE_M_6a283b367375415b92b0e5fc4e16a0cc_Shape">
            <a:extLst>
              <a:ext uri="{FF2B5EF4-FFF2-40B4-BE49-F238E27FC236}">
                <a16:creationId xmlns:a16="http://schemas.microsoft.com/office/drawing/2014/main" id="{3EBFBF42-E73E-4D1B-84AA-6D3D8EE0FAE4}"/>
              </a:ext>
            </a:extLst>
          </p:cNvPr>
          <p:cNvSpPr/>
          <p:nvPr>
            <p:custDataLst>
              <p:tags r:id="rId25"/>
            </p:custDataLst>
          </p:nvPr>
        </p:nvSpPr>
        <p:spPr>
          <a:xfrm>
            <a:off x="3815893" y="3177845"/>
            <a:ext cx="228600" cy="254000"/>
          </a:xfrm>
          <a:prstGeom prst="star8">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OTLSHAPE_M_7b0996464ffd4cd3a3b383ab1ba22438_Shape">
            <a:extLst>
              <a:ext uri="{FF2B5EF4-FFF2-40B4-BE49-F238E27FC236}">
                <a16:creationId xmlns:a16="http://schemas.microsoft.com/office/drawing/2014/main" id="{FF067CA8-1118-4926-8947-5C79E814D088}"/>
              </a:ext>
            </a:extLst>
          </p:cNvPr>
          <p:cNvSpPr/>
          <p:nvPr>
            <p:custDataLst>
              <p:tags r:id="rId26"/>
            </p:custDataLst>
          </p:nvPr>
        </p:nvSpPr>
        <p:spPr>
          <a:xfrm>
            <a:off x="5032138" y="1716877"/>
            <a:ext cx="2962569" cy="507960"/>
          </a:xfrm>
          <a:prstGeom prst="teardrop">
            <a:avLst>
              <a:gd name="adj" fmla="val 70557"/>
            </a:avLst>
          </a:prstGeom>
          <a:solidFill>
            <a:srgbClr val="62B57B"/>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Mapping Exercise</a:t>
            </a:r>
          </a:p>
        </p:txBody>
      </p:sp>
      <p:sp>
        <p:nvSpPr>
          <p:cNvPr id="83" name="OTLSHAPE_T_e6f5c918bdd649a1ac919cf22468a23b_JoinedDate">
            <a:extLst>
              <a:ext uri="{FF2B5EF4-FFF2-40B4-BE49-F238E27FC236}">
                <a16:creationId xmlns:a16="http://schemas.microsoft.com/office/drawing/2014/main" id="{83CB5530-7D3B-4C64-BA3E-B6CCDA4761EE}"/>
              </a:ext>
            </a:extLst>
          </p:cNvPr>
          <p:cNvSpPr txBox="1"/>
          <p:nvPr>
            <p:custDataLst>
              <p:tags r:id="rId27"/>
            </p:custDataLst>
          </p:nvPr>
        </p:nvSpPr>
        <p:spPr>
          <a:xfrm>
            <a:off x="4113736" y="2940593"/>
            <a:ext cx="6731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June 27</a:t>
            </a:r>
          </a:p>
        </p:txBody>
      </p:sp>
      <p:sp>
        <p:nvSpPr>
          <p:cNvPr id="84" name="OTLSHAPE_T_7c518fb37f2142bb8e0445920d0403b5_Shape">
            <a:extLst>
              <a:ext uri="{FF2B5EF4-FFF2-40B4-BE49-F238E27FC236}">
                <a16:creationId xmlns:a16="http://schemas.microsoft.com/office/drawing/2014/main" id="{56AEE083-8899-4064-B565-956271BCE62B}"/>
              </a:ext>
            </a:extLst>
          </p:cNvPr>
          <p:cNvSpPr/>
          <p:nvPr>
            <p:custDataLst>
              <p:tags r:id="rId28"/>
            </p:custDataLst>
          </p:nvPr>
        </p:nvSpPr>
        <p:spPr>
          <a:xfrm>
            <a:off x="5425314" y="4336403"/>
            <a:ext cx="215900" cy="20320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5" name="OTLSHAPE_T_7c518fb37f2142bb8e0445920d0403b5_Title">
            <a:extLst>
              <a:ext uri="{FF2B5EF4-FFF2-40B4-BE49-F238E27FC236}">
                <a16:creationId xmlns:a16="http://schemas.microsoft.com/office/drawing/2014/main" id="{89F7CA25-790F-4609-8411-F9915CA4BA75}"/>
              </a:ext>
            </a:extLst>
          </p:cNvPr>
          <p:cNvSpPr txBox="1"/>
          <p:nvPr>
            <p:custDataLst>
              <p:tags r:id="rId29"/>
            </p:custDataLst>
          </p:nvPr>
        </p:nvSpPr>
        <p:spPr>
          <a:xfrm>
            <a:off x="4629196" y="4345671"/>
            <a:ext cx="753827" cy="184666"/>
          </a:xfrm>
          <a:prstGeom prst="rect">
            <a:avLst/>
          </a:prstGeom>
          <a:noFill/>
        </p:spPr>
        <p:txBody>
          <a:bodyPr vert="horz" wrap="square" lIns="0" tIns="0" rIns="0" bIns="0" rtlCol="0" anchor="ctr" anchorCtr="0">
            <a:spAutoFit/>
          </a:bodyPr>
          <a:lstStyle/>
          <a:p>
            <a:pPr algn="r"/>
            <a:r>
              <a:rPr lang="en-US" sz="1200" b="1" spc="-8" dirty="0">
                <a:solidFill>
                  <a:srgbClr val="0070C0"/>
                </a:solidFill>
                <a:latin typeface="Calibri" panose="020F0502020204030204" pitchFamily="34" charset="0"/>
              </a:rPr>
              <a:t>Arrest n°2</a:t>
            </a:r>
          </a:p>
        </p:txBody>
      </p:sp>
      <p:sp>
        <p:nvSpPr>
          <p:cNvPr id="86" name="OTLSHAPE_T_7c518fb37f2142bb8e0445920d0403b5_JoinedDate">
            <a:extLst>
              <a:ext uri="{FF2B5EF4-FFF2-40B4-BE49-F238E27FC236}">
                <a16:creationId xmlns:a16="http://schemas.microsoft.com/office/drawing/2014/main" id="{436EFE12-8675-454D-856A-FBBE727BDADA}"/>
              </a:ext>
            </a:extLst>
          </p:cNvPr>
          <p:cNvSpPr txBox="1"/>
          <p:nvPr>
            <p:custDataLst>
              <p:tags r:id="rId30"/>
            </p:custDataLst>
          </p:nvPr>
        </p:nvSpPr>
        <p:spPr>
          <a:xfrm>
            <a:off x="5709525" y="4345671"/>
            <a:ext cx="6858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Sept 2 </a:t>
            </a:r>
          </a:p>
        </p:txBody>
      </p:sp>
      <p:sp>
        <p:nvSpPr>
          <p:cNvPr id="87" name="OTLSHAPE_T_7c518fb37f2142bb8e0445920d0403b5_Shape">
            <a:extLst>
              <a:ext uri="{FF2B5EF4-FFF2-40B4-BE49-F238E27FC236}">
                <a16:creationId xmlns:a16="http://schemas.microsoft.com/office/drawing/2014/main" id="{145AC3CF-D1E1-4F0D-AA13-FE05BF119AED}"/>
              </a:ext>
            </a:extLst>
          </p:cNvPr>
          <p:cNvSpPr/>
          <p:nvPr>
            <p:custDataLst>
              <p:tags r:id="rId31"/>
            </p:custDataLst>
          </p:nvPr>
        </p:nvSpPr>
        <p:spPr>
          <a:xfrm>
            <a:off x="4954910" y="4004226"/>
            <a:ext cx="215900" cy="20320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8" name="OTLSHAPE_T_7c518fb37f2142bb8e0445920d0403b5_Title">
            <a:extLst>
              <a:ext uri="{FF2B5EF4-FFF2-40B4-BE49-F238E27FC236}">
                <a16:creationId xmlns:a16="http://schemas.microsoft.com/office/drawing/2014/main" id="{14CBF9E7-A992-45D5-A94A-C6DD3BF77D7E}"/>
              </a:ext>
            </a:extLst>
          </p:cNvPr>
          <p:cNvSpPr txBox="1"/>
          <p:nvPr>
            <p:custDataLst>
              <p:tags r:id="rId32"/>
            </p:custDataLst>
          </p:nvPr>
        </p:nvSpPr>
        <p:spPr>
          <a:xfrm>
            <a:off x="4269340" y="4013494"/>
            <a:ext cx="643279" cy="184666"/>
          </a:xfrm>
          <a:prstGeom prst="rect">
            <a:avLst/>
          </a:prstGeom>
          <a:noFill/>
        </p:spPr>
        <p:txBody>
          <a:bodyPr vert="horz" wrap="square" lIns="0" tIns="0" rIns="0" bIns="0" rtlCol="0" anchor="ctr" anchorCtr="0">
            <a:spAutoFit/>
          </a:bodyPr>
          <a:lstStyle/>
          <a:p>
            <a:pPr algn="r"/>
            <a:r>
              <a:rPr lang="en-US" sz="1200" b="1" spc="-8" dirty="0">
                <a:solidFill>
                  <a:srgbClr val="0070C0"/>
                </a:solidFill>
                <a:latin typeface="Calibri" panose="020F0502020204030204" pitchFamily="34" charset="0"/>
              </a:rPr>
              <a:t>Arrest n°1</a:t>
            </a:r>
          </a:p>
        </p:txBody>
      </p:sp>
      <p:sp>
        <p:nvSpPr>
          <p:cNvPr id="89" name="OTLSHAPE_T_7c518fb37f2142bb8e0445920d0403b5_JoinedDate">
            <a:extLst>
              <a:ext uri="{FF2B5EF4-FFF2-40B4-BE49-F238E27FC236}">
                <a16:creationId xmlns:a16="http://schemas.microsoft.com/office/drawing/2014/main" id="{3D937255-4BBF-49F6-9190-062CE9854C28}"/>
              </a:ext>
            </a:extLst>
          </p:cNvPr>
          <p:cNvSpPr txBox="1"/>
          <p:nvPr>
            <p:custDataLst>
              <p:tags r:id="rId33"/>
            </p:custDataLst>
          </p:nvPr>
        </p:nvSpPr>
        <p:spPr>
          <a:xfrm>
            <a:off x="5213721" y="4013494"/>
            <a:ext cx="6858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Aug 14 </a:t>
            </a:r>
          </a:p>
        </p:txBody>
      </p:sp>
      <p:sp>
        <p:nvSpPr>
          <p:cNvPr id="90" name="OTLSHAPE_T_e6f5c918bdd649a1ac919cf22468a23b_JoinedDate">
            <a:extLst>
              <a:ext uri="{FF2B5EF4-FFF2-40B4-BE49-F238E27FC236}">
                <a16:creationId xmlns:a16="http://schemas.microsoft.com/office/drawing/2014/main" id="{E0C973E9-0C51-4217-9E94-D662A0CF7CBC}"/>
              </a:ext>
            </a:extLst>
          </p:cNvPr>
          <p:cNvSpPr txBox="1"/>
          <p:nvPr>
            <p:custDataLst>
              <p:tags r:id="rId34"/>
            </p:custDataLst>
          </p:nvPr>
        </p:nvSpPr>
        <p:spPr>
          <a:xfrm>
            <a:off x="2415896" y="2638013"/>
            <a:ext cx="6731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Feb 14 </a:t>
            </a:r>
          </a:p>
        </p:txBody>
      </p:sp>
      <p:cxnSp>
        <p:nvCxnSpPr>
          <p:cNvPr id="91" name="OTLSHAPE_M_a58f29487c0343c08abcf41913e40cae_Connector1">
            <a:extLst>
              <a:ext uri="{FF2B5EF4-FFF2-40B4-BE49-F238E27FC236}">
                <a16:creationId xmlns:a16="http://schemas.microsoft.com/office/drawing/2014/main" id="{835B4AE9-7BD8-419B-8C0C-05759A0BF4C4}"/>
              </a:ext>
            </a:extLst>
          </p:cNvPr>
          <p:cNvCxnSpPr>
            <a:cxnSpLocks/>
          </p:cNvCxnSpPr>
          <p:nvPr>
            <p:custDataLst>
              <p:tags r:id="rId35"/>
            </p:custDataLst>
          </p:nvPr>
        </p:nvCxnSpPr>
        <p:spPr>
          <a:xfrm>
            <a:off x="1390738" y="2885292"/>
            <a:ext cx="5268" cy="819393"/>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OTLSHAPE_M_a58f29487c0343c08abcf41913e40cae_Shape">
            <a:extLst>
              <a:ext uri="{FF2B5EF4-FFF2-40B4-BE49-F238E27FC236}">
                <a16:creationId xmlns:a16="http://schemas.microsoft.com/office/drawing/2014/main" id="{23CA6B48-6F45-4696-A7D2-710A487CFDAA}"/>
              </a:ext>
            </a:extLst>
          </p:cNvPr>
          <p:cNvSpPr/>
          <p:nvPr>
            <p:custDataLst>
              <p:tags r:id="rId36"/>
            </p:custDataLst>
          </p:nvPr>
        </p:nvSpPr>
        <p:spPr>
          <a:xfrm rot="16200000">
            <a:off x="1416138" y="2885292"/>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3" name="OTLSHAPE_M_a58f29487c0343c08abcf41913e40cae_Title">
            <a:extLst>
              <a:ext uri="{FF2B5EF4-FFF2-40B4-BE49-F238E27FC236}">
                <a16:creationId xmlns:a16="http://schemas.microsoft.com/office/drawing/2014/main" id="{A15546E1-C216-44A7-B58C-B05BEB48D034}"/>
              </a:ext>
            </a:extLst>
          </p:cNvPr>
          <p:cNvSpPr txBox="1"/>
          <p:nvPr>
            <p:custDataLst>
              <p:tags r:id="rId37"/>
            </p:custDataLst>
          </p:nvPr>
        </p:nvSpPr>
        <p:spPr>
          <a:xfrm>
            <a:off x="1585725" y="2878876"/>
            <a:ext cx="1073097" cy="430887"/>
          </a:xfrm>
          <a:prstGeom prst="rect">
            <a:avLst/>
          </a:prstGeom>
          <a:noFill/>
        </p:spPr>
        <p:txBody>
          <a:bodyPr vert="horz" wrap="square" lIns="0" tIns="0" rIns="0" bIns="0" rtlCol="0" anchor="ctr" anchorCtr="0">
            <a:spAutoFit/>
          </a:bodyPr>
          <a:lstStyle/>
          <a:p>
            <a:r>
              <a:rPr lang="en-US" sz="1400" b="1" spc="-6" dirty="0">
                <a:solidFill>
                  <a:srgbClr val="3B5998"/>
                </a:solidFill>
                <a:latin typeface="Calibri" panose="020F0502020204030204" pitchFamily="34" charset="0"/>
              </a:rPr>
              <a:t>National Drug Control policy</a:t>
            </a:r>
          </a:p>
        </p:txBody>
      </p:sp>
      <p:sp>
        <p:nvSpPr>
          <p:cNvPr id="94" name="OTLSHAPE_T_e6f5c918bdd649a1ac919cf22468a23b_JoinedDate">
            <a:extLst>
              <a:ext uri="{FF2B5EF4-FFF2-40B4-BE49-F238E27FC236}">
                <a16:creationId xmlns:a16="http://schemas.microsoft.com/office/drawing/2014/main" id="{0186E911-B36A-4061-9D8A-7DA9ED6A1A71}"/>
              </a:ext>
            </a:extLst>
          </p:cNvPr>
          <p:cNvSpPr txBox="1"/>
          <p:nvPr>
            <p:custDataLst>
              <p:tags r:id="rId38"/>
            </p:custDataLst>
          </p:nvPr>
        </p:nvSpPr>
        <p:spPr>
          <a:xfrm>
            <a:off x="2655673" y="3234333"/>
            <a:ext cx="6731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Feb 20 </a:t>
            </a:r>
          </a:p>
        </p:txBody>
      </p:sp>
      <p:sp>
        <p:nvSpPr>
          <p:cNvPr id="95" name="OTLSHAPE_T_7c518fb37f2142bb8e0445920d0403b5_Shape">
            <a:extLst>
              <a:ext uri="{FF2B5EF4-FFF2-40B4-BE49-F238E27FC236}">
                <a16:creationId xmlns:a16="http://schemas.microsoft.com/office/drawing/2014/main" id="{86C34C84-A36B-49EA-8A6B-300D5426BEE9}"/>
              </a:ext>
            </a:extLst>
          </p:cNvPr>
          <p:cNvSpPr/>
          <p:nvPr>
            <p:custDataLst>
              <p:tags r:id="rId39"/>
            </p:custDataLst>
          </p:nvPr>
        </p:nvSpPr>
        <p:spPr>
          <a:xfrm>
            <a:off x="6198899" y="4041204"/>
            <a:ext cx="215900" cy="20320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96" name="OTLSHAPE_T_7c518fb37f2142bb8e0445920d0403b5_Title">
            <a:extLst>
              <a:ext uri="{FF2B5EF4-FFF2-40B4-BE49-F238E27FC236}">
                <a16:creationId xmlns:a16="http://schemas.microsoft.com/office/drawing/2014/main" id="{88CF4AAD-8A0F-4CE3-8F01-92BE5EFC47B5}"/>
              </a:ext>
            </a:extLst>
          </p:cNvPr>
          <p:cNvSpPr txBox="1"/>
          <p:nvPr>
            <p:custDataLst>
              <p:tags r:id="rId40"/>
            </p:custDataLst>
          </p:nvPr>
        </p:nvSpPr>
        <p:spPr>
          <a:xfrm>
            <a:off x="5549058" y="3958139"/>
            <a:ext cx="609600" cy="369332"/>
          </a:xfrm>
          <a:prstGeom prst="rect">
            <a:avLst/>
          </a:prstGeom>
          <a:noFill/>
        </p:spPr>
        <p:txBody>
          <a:bodyPr vert="horz" wrap="square" lIns="0" tIns="0" rIns="0" bIns="0" rtlCol="0" anchor="ctr" anchorCtr="0">
            <a:spAutoFit/>
          </a:bodyPr>
          <a:lstStyle/>
          <a:p>
            <a:pPr algn="r"/>
            <a:r>
              <a:rPr lang="en-US" sz="1200" b="1" spc="-8" dirty="0">
                <a:solidFill>
                  <a:srgbClr val="0070C0"/>
                </a:solidFill>
                <a:latin typeface="Calibri" panose="020F0502020204030204" pitchFamily="34" charset="0"/>
              </a:rPr>
              <a:t>Hotspot Visit </a:t>
            </a:r>
          </a:p>
        </p:txBody>
      </p:sp>
      <p:sp>
        <p:nvSpPr>
          <p:cNvPr id="97" name="OTLSHAPE_T_7c518fb37f2142bb8e0445920d0403b5_JoinedDate">
            <a:extLst>
              <a:ext uri="{FF2B5EF4-FFF2-40B4-BE49-F238E27FC236}">
                <a16:creationId xmlns:a16="http://schemas.microsoft.com/office/drawing/2014/main" id="{B88EDFB7-B944-470A-BD1E-EF27C3091B4C}"/>
              </a:ext>
            </a:extLst>
          </p:cNvPr>
          <p:cNvSpPr txBox="1"/>
          <p:nvPr>
            <p:custDataLst>
              <p:tags r:id="rId41"/>
            </p:custDataLst>
          </p:nvPr>
        </p:nvSpPr>
        <p:spPr>
          <a:xfrm>
            <a:off x="6479517" y="4052742"/>
            <a:ext cx="6858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Oct 6 </a:t>
            </a:r>
          </a:p>
        </p:txBody>
      </p:sp>
      <p:sp>
        <p:nvSpPr>
          <p:cNvPr id="99" name="OTLSHAPE_M_6a283b367375415b92b0e5fc4e16a0cc_Title">
            <a:extLst>
              <a:ext uri="{FF2B5EF4-FFF2-40B4-BE49-F238E27FC236}">
                <a16:creationId xmlns:a16="http://schemas.microsoft.com/office/drawing/2014/main" id="{26C35F18-0C44-4C9A-AC05-E56411F4ECBD}"/>
              </a:ext>
            </a:extLst>
          </p:cNvPr>
          <p:cNvSpPr txBox="1"/>
          <p:nvPr>
            <p:custDataLst>
              <p:tags r:id="rId42"/>
            </p:custDataLst>
          </p:nvPr>
        </p:nvSpPr>
        <p:spPr>
          <a:xfrm>
            <a:off x="4695386" y="2168858"/>
            <a:ext cx="845145" cy="861774"/>
          </a:xfrm>
          <a:prstGeom prst="rect">
            <a:avLst/>
          </a:prstGeom>
          <a:noFill/>
        </p:spPr>
        <p:txBody>
          <a:bodyPr vert="horz" wrap="square" lIns="0" tIns="0" rIns="0" bIns="0" rtlCol="0" anchor="ctr" anchorCtr="0">
            <a:spAutoFit/>
          </a:bodyPr>
          <a:lstStyle/>
          <a:p>
            <a:pPr algn="ctr"/>
            <a:r>
              <a:rPr lang="en-US" sz="1400" b="1" spc="-6" dirty="0">
                <a:solidFill>
                  <a:srgbClr val="FF9900"/>
                </a:solidFill>
                <a:latin typeface="Calibri" panose="020F0502020204030204" pitchFamily="34" charset="0"/>
              </a:rPr>
              <a:t>Speech form State General prosecutor </a:t>
            </a:r>
          </a:p>
        </p:txBody>
      </p:sp>
      <p:sp>
        <p:nvSpPr>
          <p:cNvPr id="100" name="OTLSHAPE_M_6a283b367375415b92b0e5fc4e16a0cc_Shape">
            <a:extLst>
              <a:ext uri="{FF2B5EF4-FFF2-40B4-BE49-F238E27FC236}">
                <a16:creationId xmlns:a16="http://schemas.microsoft.com/office/drawing/2014/main" id="{0172A89C-24FB-45C5-BA36-4879A372FAB5}"/>
              </a:ext>
            </a:extLst>
          </p:cNvPr>
          <p:cNvSpPr/>
          <p:nvPr>
            <p:custDataLst>
              <p:tags r:id="rId43"/>
            </p:custDataLst>
          </p:nvPr>
        </p:nvSpPr>
        <p:spPr>
          <a:xfrm>
            <a:off x="5007712" y="3203245"/>
            <a:ext cx="228600" cy="254000"/>
          </a:xfrm>
          <a:prstGeom prst="star8">
            <a:avLst/>
          </a:prstGeom>
          <a:solidFill>
            <a:schemeClr val="accent4"/>
          </a:solidFill>
          <a:ln w="12700" cap="flat" cmpd="sng" algn="ctr">
            <a:noFill/>
            <a:prstDash val="solid"/>
            <a:miter lim="800000"/>
          </a:ln>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1" name="OTLSHAPE_T_e6f5c918bdd649a1ac919cf22468a23b_JoinedDate">
            <a:extLst>
              <a:ext uri="{FF2B5EF4-FFF2-40B4-BE49-F238E27FC236}">
                <a16:creationId xmlns:a16="http://schemas.microsoft.com/office/drawing/2014/main" id="{3A3C5DF9-8EF7-422B-86A2-DD3A03C04749}"/>
              </a:ext>
            </a:extLst>
          </p:cNvPr>
          <p:cNvSpPr txBox="1"/>
          <p:nvPr>
            <p:custDataLst>
              <p:tags r:id="rId44"/>
            </p:custDataLst>
          </p:nvPr>
        </p:nvSpPr>
        <p:spPr>
          <a:xfrm>
            <a:off x="5469723" y="2965993"/>
            <a:ext cx="6731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Aug 17</a:t>
            </a:r>
          </a:p>
        </p:txBody>
      </p:sp>
      <p:cxnSp>
        <p:nvCxnSpPr>
          <p:cNvPr id="102" name="OTLSHAPE_M_6a283b367375415b92b0e5fc4e16a0cc_Connector1">
            <a:extLst>
              <a:ext uri="{FF2B5EF4-FFF2-40B4-BE49-F238E27FC236}">
                <a16:creationId xmlns:a16="http://schemas.microsoft.com/office/drawing/2014/main" id="{E582A563-CF73-4E3D-8D39-50F7106638B1}"/>
              </a:ext>
            </a:extLst>
          </p:cNvPr>
          <p:cNvCxnSpPr>
            <a:cxnSpLocks/>
            <a:stCxn id="99" idx="2"/>
          </p:cNvCxnSpPr>
          <p:nvPr>
            <p:custDataLst>
              <p:tags r:id="rId45"/>
            </p:custDataLst>
          </p:nvPr>
        </p:nvCxnSpPr>
        <p:spPr>
          <a:xfrm flipH="1">
            <a:off x="5113191" y="3030632"/>
            <a:ext cx="4768" cy="285017"/>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OTLSHAPE_TB_00000000000000000000000000000000_Separator8">
            <a:extLst>
              <a:ext uri="{FF2B5EF4-FFF2-40B4-BE49-F238E27FC236}">
                <a16:creationId xmlns:a16="http://schemas.microsoft.com/office/drawing/2014/main" id="{5BBFEF2F-F09D-4E87-8AE3-C9AC289CC3B6}"/>
              </a:ext>
            </a:extLst>
          </p:cNvPr>
          <p:cNvCxnSpPr/>
          <p:nvPr>
            <p:custDataLst>
              <p:tags r:id="rId46"/>
            </p:custDataLst>
          </p:nvPr>
        </p:nvCxnSpPr>
        <p:spPr>
          <a:xfrm>
            <a:off x="6691351" y="3514375"/>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OTLSHAPE_TB_00000000000000000000000000000000_TimescaleInterval9">
            <a:extLst>
              <a:ext uri="{FF2B5EF4-FFF2-40B4-BE49-F238E27FC236}">
                <a16:creationId xmlns:a16="http://schemas.microsoft.com/office/drawing/2014/main" id="{01A8D53B-32D7-492E-B71F-91E1F793D26B}"/>
              </a:ext>
            </a:extLst>
          </p:cNvPr>
          <p:cNvSpPr txBox="1"/>
          <p:nvPr>
            <p:custDataLst>
              <p:tags r:id="rId47"/>
            </p:custDataLst>
          </p:nvPr>
        </p:nvSpPr>
        <p:spPr>
          <a:xfrm>
            <a:off x="6754852" y="3548348"/>
            <a:ext cx="304955" cy="186055"/>
          </a:xfrm>
          <a:prstGeom prst="rect">
            <a:avLst/>
          </a:prstGeom>
          <a:noFill/>
        </p:spPr>
        <p:txBody>
          <a:bodyPr vert="horz" wrap="none" lIns="0" tIns="0" rIns="0" bIns="0" rtlCol="0" anchor="ctr" anchorCtr="0">
            <a:noAutofit/>
          </a:bodyPr>
          <a:lstStyle/>
          <a:p>
            <a:r>
              <a:rPr lang="en-US" spc="-20" dirty="0">
                <a:solidFill>
                  <a:schemeClr val="lt2"/>
                </a:solidFill>
                <a:latin typeface="Calibri" panose="020F0502020204030204" pitchFamily="34" charset="0"/>
              </a:rPr>
              <a:t>Nov</a:t>
            </a:r>
          </a:p>
        </p:txBody>
      </p:sp>
      <p:cxnSp>
        <p:nvCxnSpPr>
          <p:cNvPr id="53" name="OTLSHAPE_TB_00000000000000000000000000000000_Separator8">
            <a:extLst>
              <a:ext uri="{FF2B5EF4-FFF2-40B4-BE49-F238E27FC236}">
                <a16:creationId xmlns:a16="http://schemas.microsoft.com/office/drawing/2014/main" id="{F3DA6F56-992E-4A6E-9F38-B5ADA351E260}"/>
              </a:ext>
            </a:extLst>
          </p:cNvPr>
          <p:cNvCxnSpPr/>
          <p:nvPr>
            <p:custDataLst>
              <p:tags r:id="rId48"/>
            </p:custDataLst>
          </p:nvPr>
        </p:nvCxnSpPr>
        <p:spPr>
          <a:xfrm>
            <a:off x="7327408" y="3528793"/>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4" name="OTLSHAPE_TB_00000000000000000000000000000000_TimescaleInterval9">
            <a:extLst>
              <a:ext uri="{FF2B5EF4-FFF2-40B4-BE49-F238E27FC236}">
                <a16:creationId xmlns:a16="http://schemas.microsoft.com/office/drawing/2014/main" id="{875EBB57-D309-4A9C-A8F2-F13C58D9A5D8}"/>
              </a:ext>
            </a:extLst>
          </p:cNvPr>
          <p:cNvSpPr txBox="1"/>
          <p:nvPr>
            <p:custDataLst>
              <p:tags r:id="rId49"/>
            </p:custDataLst>
          </p:nvPr>
        </p:nvSpPr>
        <p:spPr>
          <a:xfrm>
            <a:off x="7390909" y="3562766"/>
            <a:ext cx="304955" cy="186055"/>
          </a:xfrm>
          <a:prstGeom prst="rect">
            <a:avLst/>
          </a:prstGeom>
          <a:noFill/>
        </p:spPr>
        <p:txBody>
          <a:bodyPr vert="horz" wrap="none" lIns="0" tIns="0" rIns="0" bIns="0" rtlCol="0" anchor="ctr" anchorCtr="0">
            <a:noAutofit/>
          </a:bodyPr>
          <a:lstStyle/>
          <a:p>
            <a:r>
              <a:rPr lang="en-US" spc="-20" dirty="0">
                <a:solidFill>
                  <a:schemeClr val="lt2"/>
                </a:solidFill>
                <a:latin typeface="Calibri" panose="020F0502020204030204" pitchFamily="34" charset="0"/>
              </a:rPr>
              <a:t>Dec</a:t>
            </a:r>
          </a:p>
        </p:txBody>
      </p:sp>
      <p:sp>
        <p:nvSpPr>
          <p:cNvPr id="55" name="OTLSHAPE_T_7c518fb37f2142bb8e0445920d0403b5_Shape">
            <a:extLst>
              <a:ext uri="{FF2B5EF4-FFF2-40B4-BE49-F238E27FC236}">
                <a16:creationId xmlns:a16="http://schemas.microsoft.com/office/drawing/2014/main" id="{0E45A5DD-EC13-4E09-B21B-1CC9087E28FC}"/>
              </a:ext>
            </a:extLst>
          </p:cNvPr>
          <p:cNvSpPr/>
          <p:nvPr>
            <p:custDataLst>
              <p:tags r:id="rId50"/>
            </p:custDataLst>
          </p:nvPr>
        </p:nvSpPr>
        <p:spPr>
          <a:xfrm>
            <a:off x="5913274" y="4690139"/>
            <a:ext cx="215900" cy="20320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3" name="OTLSHAPE_T_7c518fb37f2142bb8e0445920d0403b5_Title">
            <a:extLst>
              <a:ext uri="{FF2B5EF4-FFF2-40B4-BE49-F238E27FC236}">
                <a16:creationId xmlns:a16="http://schemas.microsoft.com/office/drawing/2014/main" id="{336BD78D-AA0E-4622-9C7F-1ACC1A361B80}"/>
              </a:ext>
            </a:extLst>
          </p:cNvPr>
          <p:cNvSpPr txBox="1"/>
          <p:nvPr>
            <p:custDataLst>
              <p:tags r:id="rId51"/>
            </p:custDataLst>
          </p:nvPr>
        </p:nvSpPr>
        <p:spPr>
          <a:xfrm>
            <a:off x="5117156" y="4699407"/>
            <a:ext cx="753827" cy="184666"/>
          </a:xfrm>
          <a:prstGeom prst="rect">
            <a:avLst/>
          </a:prstGeom>
          <a:noFill/>
        </p:spPr>
        <p:txBody>
          <a:bodyPr vert="horz" wrap="square" lIns="0" tIns="0" rIns="0" bIns="0" rtlCol="0" anchor="ctr" anchorCtr="0">
            <a:spAutoFit/>
          </a:bodyPr>
          <a:lstStyle/>
          <a:p>
            <a:pPr algn="r"/>
            <a:r>
              <a:rPr lang="en-US" sz="1200" b="1" spc="-8" dirty="0">
                <a:solidFill>
                  <a:srgbClr val="0070C0"/>
                </a:solidFill>
                <a:latin typeface="Calibri" panose="020F0502020204030204" pitchFamily="34" charset="0"/>
              </a:rPr>
              <a:t>Arrest n°3</a:t>
            </a:r>
          </a:p>
        </p:txBody>
      </p:sp>
      <p:sp>
        <p:nvSpPr>
          <p:cNvPr id="103" name="OTLSHAPE_T_7c518fb37f2142bb8e0445920d0403b5_JoinedDate">
            <a:extLst>
              <a:ext uri="{FF2B5EF4-FFF2-40B4-BE49-F238E27FC236}">
                <a16:creationId xmlns:a16="http://schemas.microsoft.com/office/drawing/2014/main" id="{256416AD-2DDC-464F-A7D6-5A3373304492}"/>
              </a:ext>
            </a:extLst>
          </p:cNvPr>
          <p:cNvSpPr txBox="1"/>
          <p:nvPr>
            <p:custDataLst>
              <p:tags r:id="rId52"/>
            </p:custDataLst>
          </p:nvPr>
        </p:nvSpPr>
        <p:spPr>
          <a:xfrm>
            <a:off x="6197485" y="4699407"/>
            <a:ext cx="6858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Sept 27 </a:t>
            </a:r>
          </a:p>
        </p:txBody>
      </p:sp>
      <p:sp>
        <p:nvSpPr>
          <p:cNvPr id="104" name="OTLSHAPE_T_7c518fb37f2142bb8e0445920d0403b5_Shape">
            <a:extLst>
              <a:ext uri="{FF2B5EF4-FFF2-40B4-BE49-F238E27FC236}">
                <a16:creationId xmlns:a16="http://schemas.microsoft.com/office/drawing/2014/main" id="{703898F0-1286-4C0E-B524-EB127D201FAA}"/>
              </a:ext>
            </a:extLst>
          </p:cNvPr>
          <p:cNvSpPr/>
          <p:nvPr>
            <p:custDataLst>
              <p:tags r:id="rId53"/>
            </p:custDataLst>
          </p:nvPr>
        </p:nvSpPr>
        <p:spPr>
          <a:xfrm>
            <a:off x="7491512" y="4904769"/>
            <a:ext cx="215900" cy="203200"/>
          </a:xfrm>
          <a:prstGeom prst="roundRect">
            <a:avLst>
              <a:gd name="adj" fmla="val 100000"/>
            </a:avLst>
          </a:prstGeom>
          <a:solidFill>
            <a:srgbClr val="087FC3"/>
          </a:solidFill>
          <a:ln w="12700" cap="flat" cmpd="sng" algn="ctr">
            <a:noFill/>
            <a:prstDash val="solid"/>
            <a:miter lim="800000"/>
          </a:ln>
          <a:effectLst/>
          <a:scene3d>
            <a:camera prst="orthographicFront"/>
            <a:lightRig rig="balanced" dir="t">
              <a:rot lat="0" lon="0" rev="8700000"/>
            </a:lightRig>
          </a:scene3d>
          <a:sp3d>
            <a:bevelT w="165100"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 uri="{AF507438-7753-43E0-B8FC-AC1667EBCBE1}">
              <a14:hiddenEffects xmlns:a14="http://schemas.microsoft.com/office/drawing/2010/main">
                <a:effectLst>
                  <a:outerShdw>
                    <a:scrgbClr r="0" g="0" b="0">
                      <a:alpha val="50000"/>
                    </a:scrgbClr>
                  </a:outerShdw>
                </a:effectLst>
              </a14:hiddenEffects>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5" name="OTLSHAPE_T_7c518fb37f2142bb8e0445920d0403b5_Title">
            <a:extLst>
              <a:ext uri="{FF2B5EF4-FFF2-40B4-BE49-F238E27FC236}">
                <a16:creationId xmlns:a16="http://schemas.microsoft.com/office/drawing/2014/main" id="{0195E1EE-5ECE-4774-9259-48301D97D52F}"/>
              </a:ext>
            </a:extLst>
          </p:cNvPr>
          <p:cNvSpPr txBox="1"/>
          <p:nvPr>
            <p:custDataLst>
              <p:tags r:id="rId54"/>
            </p:custDataLst>
          </p:nvPr>
        </p:nvSpPr>
        <p:spPr>
          <a:xfrm>
            <a:off x="6709668" y="4924512"/>
            <a:ext cx="753827" cy="184666"/>
          </a:xfrm>
          <a:prstGeom prst="rect">
            <a:avLst/>
          </a:prstGeom>
          <a:noFill/>
        </p:spPr>
        <p:txBody>
          <a:bodyPr vert="horz" wrap="square" lIns="0" tIns="0" rIns="0" bIns="0" rtlCol="0" anchor="ctr" anchorCtr="0">
            <a:spAutoFit/>
          </a:bodyPr>
          <a:lstStyle/>
          <a:p>
            <a:pPr algn="r"/>
            <a:r>
              <a:rPr lang="en-US" sz="1200" b="1" spc="-8" dirty="0">
                <a:solidFill>
                  <a:srgbClr val="0070C0"/>
                </a:solidFill>
                <a:latin typeface="Calibri" panose="020F0502020204030204" pitchFamily="34" charset="0"/>
              </a:rPr>
              <a:t>Arrest n°4</a:t>
            </a:r>
          </a:p>
        </p:txBody>
      </p:sp>
      <p:sp>
        <p:nvSpPr>
          <p:cNvPr id="106" name="OTLSHAPE_T_7c518fb37f2142bb8e0445920d0403b5_JoinedDate">
            <a:extLst>
              <a:ext uri="{FF2B5EF4-FFF2-40B4-BE49-F238E27FC236}">
                <a16:creationId xmlns:a16="http://schemas.microsoft.com/office/drawing/2014/main" id="{4C869B82-9F4F-430D-B211-A2DA4BE424DA}"/>
              </a:ext>
            </a:extLst>
          </p:cNvPr>
          <p:cNvSpPr txBox="1"/>
          <p:nvPr>
            <p:custDataLst>
              <p:tags r:id="rId55"/>
            </p:custDataLst>
          </p:nvPr>
        </p:nvSpPr>
        <p:spPr>
          <a:xfrm>
            <a:off x="7789997" y="4924512"/>
            <a:ext cx="685800" cy="184666"/>
          </a:xfrm>
          <a:prstGeom prst="rect">
            <a:avLst/>
          </a:prstGeom>
          <a:noFill/>
        </p:spPr>
        <p:txBody>
          <a:bodyPr vert="horz" wrap="square" lIns="0" tIns="0" rIns="0" bIns="0" rtlCol="0" anchor="ctr" anchorCtr="0">
            <a:spAutoFit/>
          </a:bodyPr>
          <a:lstStyle/>
          <a:p>
            <a:r>
              <a:rPr lang="en-US" sz="1200" spc="-4" dirty="0">
                <a:solidFill>
                  <a:srgbClr val="7F7F7F"/>
                </a:solidFill>
                <a:latin typeface="Calibri" panose="020F0502020204030204" pitchFamily="34" charset="0"/>
              </a:rPr>
              <a:t>Dec 3 </a:t>
            </a:r>
          </a:p>
        </p:txBody>
      </p:sp>
    </p:spTree>
    <p:extLst>
      <p:ext uri="{BB962C8B-B14F-4D97-AF65-F5344CB8AC3E}">
        <p14:creationId xmlns:p14="http://schemas.microsoft.com/office/powerpoint/2010/main" val="203439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70848" y="2927150"/>
            <a:ext cx="8229600" cy="4779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n-US" sz="2000" dirty="0"/>
          </a:p>
          <a:p>
            <a:pPr algn="just">
              <a:buFont typeface="Arial" panose="020B0604020202020204" pitchFamily="34" charset="0"/>
              <a:buNone/>
              <a:defRPr/>
            </a:pPr>
            <a:endParaRPr lang="en-US" sz="2000" dirty="0">
              <a:solidFill>
                <a:schemeClr val="accent2">
                  <a:lumMod val="75000"/>
                </a:schemeClr>
              </a:solidFill>
            </a:endParaRPr>
          </a:p>
          <a:p>
            <a:pPr algn="just">
              <a:defRPr/>
            </a:pPr>
            <a:endParaRPr lang="en-US" sz="2000" dirty="0">
              <a:solidFill>
                <a:schemeClr val="accent2">
                  <a:lumMod val="75000"/>
                </a:schemeClr>
              </a:solidFill>
            </a:endParaRPr>
          </a:p>
        </p:txBody>
      </p:sp>
      <p:sp>
        <p:nvSpPr>
          <p:cNvPr id="4" name="Заголовок 1"/>
          <p:cNvSpPr txBox="1">
            <a:spLocks noChangeArrowheads="1"/>
          </p:cNvSpPr>
          <p:nvPr/>
        </p:nvSpPr>
        <p:spPr>
          <a:xfrm>
            <a:off x="706405" y="1265143"/>
            <a:ext cx="8665029" cy="49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2400" b="1" cap="all" dirty="0">
                <a:solidFill>
                  <a:schemeClr val="accent1"/>
                </a:solidFill>
                <a:latin typeface="Calibri" panose="020F0502020204030204" pitchFamily="34" charset="0"/>
                <a:cs typeface="Calibri" panose="020F0502020204030204" pitchFamily="34" charset="0"/>
              </a:rPr>
              <a:t>THE CRACKDOWN CONTEXT FOR </a:t>
            </a:r>
            <a:r>
              <a:rPr lang="en-US" altLang="fr-FR" sz="2400" b="1" cap="all" dirty="0" err="1">
                <a:solidFill>
                  <a:schemeClr val="accent1"/>
                </a:solidFill>
                <a:latin typeface="Calibri" panose="020F0502020204030204" pitchFamily="34" charset="0"/>
                <a:cs typeface="Calibri" panose="020F0502020204030204" pitchFamily="34" charset="0"/>
              </a:rPr>
              <a:t>MdM</a:t>
            </a:r>
            <a:r>
              <a:rPr lang="en-US" altLang="fr-FR" sz="2400" b="1" cap="all" dirty="0">
                <a:solidFill>
                  <a:schemeClr val="accent1"/>
                </a:solidFill>
                <a:latin typeface="Calibri" panose="020F0502020204030204" pitchFamily="34" charset="0"/>
                <a:cs typeface="Calibri" panose="020F0502020204030204" pitchFamily="34" charset="0"/>
              </a:rPr>
              <a:t> </a:t>
            </a:r>
            <a:endParaRPr lang="ru-RU" altLang="fr-FR" sz="2400" b="1" cap="all" dirty="0">
              <a:solidFill>
                <a:schemeClr val="accent1"/>
              </a:solidFill>
              <a:latin typeface="Calibri" panose="020F0502020204030204" pitchFamily="34" charset="0"/>
              <a:cs typeface="Calibri" panose="020F0502020204030204" pitchFamily="34" charset="0"/>
            </a:endParaRPr>
          </a:p>
        </p:txBody>
      </p:sp>
      <p:sp>
        <p:nvSpPr>
          <p:cNvPr id="63" name="Content Placeholder 2">
            <a:extLst>
              <a:ext uri="{FF2B5EF4-FFF2-40B4-BE49-F238E27FC236}">
                <a16:creationId xmlns:a16="http://schemas.microsoft.com/office/drawing/2014/main" id="{CC624ADD-2392-464D-87B3-F9447CA1CD28}"/>
              </a:ext>
            </a:extLst>
          </p:cNvPr>
          <p:cNvSpPr txBox="1">
            <a:spLocks/>
          </p:cNvSpPr>
          <p:nvPr/>
        </p:nvSpPr>
        <p:spPr>
          <a:xfrm>
            <a:off x="-46433" y="82706"/>
            <a:ext cx="8229600" cy="4779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n-US" sz="2000" dirty="0"/>
          </a:p>
          <a:p>
            <a:pPr algn="just">
              <a:buFont typeface="Arial" panose="020B0604020202020204" pitchFamily="34" charset="0"/>
              <a:buNone/>
              <a:defRPr/>
            </a:pPr>
            <a:endParaRPr lang="en-US" sz="2000" dirty="0">
              <a:solidFill>
                <a:schemeClr val="accent2">
                  <a:lumMod val="75000"/>
                </a:schemeClr>
              </a:solidFill>
            </a:endParaRPr>
          </a:p>
          <a:p>
            <a:pPr algn="just">
              <a:defRPr/>
            </a:pPr>
            <a:endParaRPr lang="en-US" sz="2000" dirty="0">
              <a:solidFill>
                <a:schemeClr val="accent2">
                  <a:lumMod val="75000"/>
                </a:schemeClr>
              </a:solidFill>
            </a:endParaRPr>
          </a:p>
        </p:txBody>
      </p:sp>
      <p:sp>
        <p:nvSpPr>
          <p:cNvPr id="139" name="Espace réservé du contenu 138">
            <a:extLst>
              <a:ext uri="{FF2B5EF4-FFF2-40B4-BE49-F238E27FC236}">
                <a16:creationId xmlns:a16="http://schemas.microsoft.com/office/drawing/2014/main" id="{ECE38510-F71D-454F-A3E2-DA1E12C4DCF3}"/>
              </a:ext>
            </a:extLst>
          </p:cNvPr>
          <p:cNvSpPr>
            <a:spLocks noGrp="1"/>
          </p:cNvSpPr>
          <p:nvPr>
            <p:ph sz="half" idx="2"/>
          </p:nvPr>
        </p:nvSpPr>
        <p:spPr>
          <a:xfrm>
            <a:off x="140444" y="1805777"/>
            <a:ext cx="5414917" cy="4881294"/>
          </a:xfrm>
        </p:spPr>
        <p:txBody>
          <a:bodyPr/>
          <a:lstStyle/>
          <a:p>
            <a:pPr marL="57150" indent="-228600" eaLnBrk="1" hangingPunct="1">
              <a:lnSpc>
                <a:spcPct val="90000"/>
              </a:lnSpc>
              <a:buFont typeface="Arial" panose="020B0604020202020204" pitchFamily="34" charset="0"/>
              <a:buChar char="•"/>
            </a:pPr>
            <a:r>
              <a:rPr lang="en-US" sz="2000" b="1" kern="1200" dirty="0"/>
              <a:t>1</a:t>
            </a:r>
            <a:r>
              <a:rPr lang="en-US" sz="2000" b="1" kern="1200" baseline="30000" dirty="0"/>
              <a:t>st</a:t>
            </a:r>
            <a:r>
              <a:rPr lang="en-US" sz="2000" b="1" kern="1200" dirty="0"/>
              <a:t> arrest at home </a:t>
            </a:r>
            <a:r>
              <a:rPr lang="en-US" sz="2000" kern="1200" dirty="0"/>
              <a:t>: One or two bottles of Heroin and Charged for </a:t>
            </a:r>
            <a:r>
              <a:rPr lang="en-US" sz="2000" b="1" kern="1200" dirty="0"/>
              <a:t>Drug Possession</a:t>
            </a:r>
          </a:p>
          <a:p>
            <a:pPr marL="457200" lvl="1" indent="-228600" eaLnBrk="1" hangingPunct="1">
              <a:lnSpc>
                <a:spcPct val="90000"/>
              </a:lnSpc>
              <a:buFont typeface="Arial" panose="020B0604020202020204" pitchFamily="34" charset="0"/>
              <a:buChar char="•"/>
            </a:pPr>
            <a:r>
              <a:rPr lang="en-US" sz="1800" kern="1200" dirty="0"/>
              <a:t>Internal investigation demonstrated that </a:t>
            </a:r>
            <a:r>
              <a:rPr lang="en-US" sz="1800" b="1" kern="1200" dirty="0"/>
              <a:t>he was arrested for drug dealing</a:t>
            </a:r>
            <a:r>
              <a:rPr lang="en-US" sz="1800" kern="1200" dirty="0"/>
              <a:t> but made a deal with the police. Hence, he was only charged with </a:t>
            </a:r>
            <a:r>
              <a:rPr lang="en-US" sz="1800" b="1" kern="1200" dirty="0"/>
              <a:t>drug possession </a:t>
            </a:r>
            <a:r>
              <a:rPr lang="en-US" sz="1800" kern="1200" dirty="0"/>
              <a:t>and not drug dealing. </a:t>
            </a:r>
            <a:r>
              <a:rPr lang="en-US" sz="1800" kern="1200" dirty="0">
                <a:solidFill>
                  <a:srgbClr val="FF0000"/>
                </a:solidFill>
              </a:rPr>
              <a:t>Sentenced to 7 years of imprisonment </a:t>
            </a:r>
          </a:p>
          <a:p>
            <a:pPr marL="857250" lvl="2" eaLnBrk="1" hangingPunct="1">
              <a:lnSpc>
                <a:spcPct val="90000"/>
              </a:lnSpc>
              <a:buFont typeface="Arial" panose="020B0604020202020204" pitchFamily="34" charset="0"/>
              <a:buChar char="•"/>
            </a:pPr>
            <a:endParaRPr lang="en-US" sz="800" kern="1200" dirty="0"/>
          </a:p>
          <a:p>
            <a:pPr marL="857250" lvl="2" eaLnBrk="1" hangingPunct="1">
              <a:lnSpc>
                <a:spcPct val="90000"/>
              </a:lnSpc>
              <a:buFont typeface="Arial" panose="020B0604020202020204" pitchFamily="34" charset="0"/>
              <a:buChar char="•"/>
            </a:pPr>
            <a:endParaRPr lang="en-US" sz="800" kern="1200" dirty="0"/>
          </a:p>
          <a:p>
            <a:pPr marL="57150" indent="-228600" eaLnBrk="1" hangingPunct="1">
              <a:lnSpc>
                <a:spcPct val="90000"/>
              </a:lnSpc>
              <a:buFont typeface="Arial" panose="020B0604020202020204" pitchFamily="34" charset="0"/>
              <a:buChar char="•"/>
            </a:pPr>
            <a:r>
              <a:rPr lang="en-US" sz="2000" b="1" kern="1200" dirty="0"/>
              <a:t>2</a:t>
            </a:r>
            <a:r>
              <a:rPr lang="en-US" sz="2000" b="1" kern="1200" baseline="30000" dirty="0"/>
              <a:t>nd</a:t>
            </a:r>
            <a:r>
              <a:rPr lang="en-US" sz="2000" b="1" kern="1200" dirty="0"/>
              <a:t> arrest during Prevention Activities </a:t>
            </a:r>
            <a:r>
              <a:rPr lang="en-US" sz="2000" kern="1200" dirty="0"/>
              <a:t>: found in possession of 0,01g of heroin powder and she was then arrested and charged for </a:t>
            </a:r>
            <a:r>
              <a:rPr lang="en-US" sz="2000" b="1" kern="1200" dirty="0"/>
              <a:t>drug possession</a:t>
            </a:r>
          </a:p>
          <a:p>
            <a:pPr marL="457200" lvl="1" indent="-228600" eaLnBrk="1" hangingPunct="1">
              <a:lnSpc>
                <a:spcPct val="90000"/>
              </a:lnSpc>
              <a:buFont typeface="Arial" panose="020B0604020202020204" pitchFamily="34" charset="0"/>
              <a:buChar char="•"/>
            </a:pPr>
            <a:r>
              <a:rPr lang="en-US" sz="1800" kern="1200" dirty="0"/>
              <a:t>400 N&amp;S and 100 condoms ceased by the Police</a:t>
            </a:r>
          </a:p>
          <a:p>
            <a:pPr marL="457200" lvl="1" indent="-228600" eaLnBrk="1" hangingPunct="1">
              <a:lnSpc>
                <a:spcPct val="90000"/>
              </a:lnSpc>
              <a:buFont typeface="Arial" panose="020B0604020202020204" pitchFamily="34" charset="0"/>
              <a:buChar char="•"/>
            </a:pPr>
            <a:r>
              <a:rPr lang="en-US" sz="1800" kern="1200" dirty="0">
                <a:solidFill>
                  <a:srgbClr val="FF0000"/>
                </a:solidFill>
              </a:rPr>
              <a:t>Trial still ongoing </a:t>
            </a:r>
          </a:p>
          <a:p>
            <a:pPr marL="857250" lvl="2" eaLnBrk="1" hangingPunct="1">
              <a:lnSpc>
                <a:spcPct val="90000"/>
              </a:lnSpc>
              <a:buFont typeface="Arial" panose="020B0604020202020204" pitchFamily="34" charset="0"/>
              <a:buChar char="•"/>
            </a:pPr>
            <a:endParaRPr lang="fr-FR" sz="800" kern="1200" dirty="0"/>
          </a:p>
        </p:txBody>
      </p:sp>
      <p:pic>
        <p:nvPicPr>
          <p:cNvPr id="3" name="Image 2">
            <a:extLst>
              <a:ext uri="{FF2B5EF4-FFF2-40B4-BE49-F238E27FC236}">
                <a16:creationId xmlns:a16="http://schemas.microsoft.com/office/drawing/2014/main" id="{54524D71-7E02-4803-9A1C-64D3A5E4FB2D}"/>
              </a:ext>
            </a:extLst>
          </p:cNvPr>
          <p:cNvPicPr>
            <a:picLocks noChangeAspect="1"/>
          </p:cNvPicPr>
          <p:nvPr/>
        </p:nvPicPr>
        <p:blipFill rotWithShape="1">
          <a:blip r:embed="rId2"/>
          <a:srcRect l="32300" t="32392" r="52000" b="27789"/>
          <a:stretch/>
        </p:blipFill>
        <p:spPr>
          <a:xfrm>
            <a:off x="5742238" y="1901951"/>
            <a:ext cx="3119174" cy="2600029"/>
          </a:xfrm>
          <a:prstGeom prst="rect">
            <a:avLst/>
          </a:prstGeom>
        </p:spPr>
      </p:pic>
      <p:sp>
        <p:nvSpPr>
          <p:cNvPr id="5" name="Rectangle 4">
            <a:extLst>
              <a:ext uri="{FF2B5EF4-FFF2-40B4-BE49-F238E27FC236}">
                <a16:creationId xmlns:a16="http://schemas.microsoft.com/office/drawing/2014/main" id="{9D423CF9-86E6-45E6-8D1D-FBF42BFE91C2}"/>
              </a:ext>
            </a:extLst>
          </p:cNvPr>
          <p:cNvSpPr/>
          <p:nvPr/>
        </p:nvSpPr>
        <p:spPr>
          <a:xfrm>
            <a:off x="5742238" y="3950208"/>
            <a:ext cx="347666" cy="713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988AABDF-9EC5-461C-BB11-15292E929460}"/>
              </a:ext>
            </a:extLst>
          </p:cNvPr>
          <p:cNvSpPr/>
          <p:nvPr/>
        </p:nvSpPr>
        <p:spPr>
          <a:xfrm>
            <a:off x="5640168" y="2160832"/>
            <a:ext cx="347666" cy="713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1AE4983-F3FA-474C-8D21-2536BF22B8FF}"/>
              </a:ext>
            </a:extLst>
          </p:cNvPr>
          <p:cNvSpPr/>
          <p:nvPr/>
        </p:nvSpPr>
        <p:spPr>
          <a:xfrm>
            <a:off x="5742237" y="1653232"/>
            <a:ext cx="3193767" cy="21665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564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581673" y="2966970"/>
            <a:ext cx="8229600" cy="4779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n-US" sz="2000" dirty="0"/>
          </a:p>
          <a:p>
            <a:pPr algn="just">
              <a:buFont typeface="Arial" panose="020B0604020202020204" pitchFamily="34" charset="0"/>
              <a:buNone/>
              <a:defRPr/>
            </a:pPr>
            <a:endParaRPr lang="en-US" sz="2000" dirty="0">
              <a:solidFill>
                <a:schemeClr val="accent2">
                  <a:lumMod val="75000"/>
                </a:schemeClr>
              </a:solidFill>
            </a:endParaRPr>
          </a:p>
          <a:p>
            <a:pPr algn="just">
              <a:defRPr/>
            </a:pPr>
            <a:endParaRPr lang="en-US" sz="2000" dirty="0">
              <a:solidFill>
                <a:schemeClr val="accent2">
                  <a:lumMod val="75000"/>
                </a:schemeClr>
              </a:solidFill>
            </a:endParaRPr>
          </a:p>
        </p:txBody>
      </p:sp>
      <p:sp>
        <p:nvSpPr>
          <p:cNvPr id="4" name="Заголовок 1"/>
          <p:cNvSpPr txBox="1">
            <a:spLocks noChangeArrowheads="1"/>
          </p:cNvSpPr>
          <p:nvPr/>
        </p:nvSpPr>
        <p:spPr>
          <a:xfrm>
            <a:off x="580571" y="1199469"/>
            <a:ext cx="8665029" cy="49856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fr-FR" sz="2400" b="1" cap="all" dirty="0">
                <a:solidFill>
                  <a:schemeClr val="accent1"/>
                </a:solidFill>
                <a:latin typeface="Calibri" panose="020F0502020204030204" pitchFamily="34" charset="0"/>
                <a:cs typeface="Calibri" panose="020F0502020204030204" pitchFamily="34" charset="0"/>
              </a:rPr>
              <a:t>THE CRACKDOWN CONTEXT FOR MDM </a:t>
            </a:r>
            <a:endParaRPr lang="ru-RU" altLang="fr-FR" sz="2400" b="1" cap="all" dirty="0">
              <a:solidFill>
                <a:schemeClr val="accent1"/>
              </a:solidFill>
              <a:latin typeface="Calibri" panose="020F0502020204030204" pitchFamily="34" charset="0"/>
              <a:cs typeface="Calibri" panose="020F0502020204030204" pitchFamily="34" charset="0"/>
            </a:endParaRPr>
          </a:p>
        </p:txBody>
      </p:sp>
      <p:sp>
        <p:nvSpPr>
          <p:cNvPr id="63" name="Content Placeholder 2">
            <a:extLst>
              <a:ext uri="{FF2B5EF4-FFF2-40B4-BE49-F238E27FC236}">
                <a16:creationId xmlns:a16="http://schemas.microsoft.com/office/drawing/2014/main" id="{CC624ADD-2392-464D-87B3-F9447CA1CD28}"/>
              </a:ext>
            </a:extLst>
          </p:cNvPr>
          <p:cNvSpPr txBox="1">
            <a:spLocks/>
          </p:cNvSpPr>
          <p:nvPr/>
        </p:nvSpPr>
        <p:spPr>
          <a:xfrm>
            <a:off x="-46433" y="82706"/>
            <a:ext cx="8229600" cy="47795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defRPr/>
            </a:pPr>
            <a:endParaRPr lang="en-US" sz="2000" dirty="0"/>
          </a:p>
          <a:p>
            <a:pPr algn="just">
              <a:buFont typeface="Arial" panose="020B0604020202020204" pitchFamily="34" charset="0"/>
              <a:buNone/>
              <a:defRPr/>
            </a:pPr>
            <a:endParaRPr lang="en-US" sz="2000" dirty="0">
              <a:solidFill>
                <a:schemeClr val="accent2">
                  <a:lumMod val="75000"/>
                </a:schemeClr>
              </a:solidFill>
            </a:endParaRPr>
          </a:p>
          <a:p>
            <a:pPr algn="just">
              <a:defRPr/>
            </a:pPr>
            <a:endParaRPr lang="en-US" sz="2000" dirty="0">
              <a:solidFill>
                <a:schemeClr val="accent2">
                  <a:lumMod val="75000"/>
                </a:schemeClr>
              </a:solidFill>
            </a:endParaRPr>
          </a:p>
        </p:txBody>
      </p:sp>
      <p:sp>
        <p:nvSpPr>
          <p:cNvPr id="139" name="Espace réservé du contenu 138">
            <a:extLst>
              <a:ext uri="{FF2B5EF4-FFF2-40B4-BE49-F238E27FC236}">
                <a16:creationId xmlns:a16="http://schemas.microsoft.com/office/drawing/2014/main" id="{ECE38510-F71D-454F-A3E2-DA1E12C4DCF3}"/>
              </a:ext>
            </a:extLst>
          </p:cNvPr>
          <p:cNvSpPr>
            <a:spLocks noGrp="1"/>
          </p:cNvSpPr>
          <p:nvPr>
            <p:ph sz="half" idx="2"/>
          </p:nvPr>
        </p:nvSpPr>
        <p:spPr>
          <a:xfrm>
            <a:off x="140444" y="1805777"/>
            <a:ext cx="5414917" cy="4881294"/>
          </a:xfrm>
        </p:spPr>
        <p:txBody>
          <a:bodyPr/>
          <a:lstStyle/>
          <a:p>
            <a:pPr marL="857250" lvl="2" eaLnBrk="1" hangingPunct="1">
              <a:lnSpc>
                <a:spcPct val="90000"/>
              </a:lnSpc>
              <a:buFont typeface="Arial" panose="020B0604020202020204" pitchFamily="34" charset="0"/>
              <a:buChar char="•"/>
            </a:pPr>
            <a:endParaRPr lang="fr-FR" sz="800" kern="1200" dirty="0"/>
          </a:p>
          <a:p>
            <a:pPr marL="57150" indent="-228600" eaLnBrk="1" hangingPunct="1">
              <a:lnSpc>
                <a:spcPct val="90000"/>
              </a:lnSpc>
              <a:buFont typeface="Arial" panose="020B0604020202020204" pitchFamily="34" charset="0"/>
              <a:buChar char="•"/>
            </a:pPr>
            <a:r>
              <a:rPr lang="en-US" sz="2000" b="1" kern="1200" dirty="0"/>
              <a:t>3</a:t>
            </a:r>
            <a:r>
              <a:rPr lang="en-US" sz="2000" b="1" kern="1200" baseline="30000" dirty="0"/>
              <a:t>rd</a:t>
            </a:r>
            <a:r>
              <a:rPr lang="en-US" sz="2000" b="1" kern="1200" dirty="0"/>
              <a:t>  Arrest at home</a:t>
            </a:r>
            <a:r>
              <a:rPr lang="en-US" sz="2000" kern="1200" dirty="0"/>
              <a:t>: 0.1g of heroin and 4 tablets of ATS in her house. Charged our female Peer Worker for </a:t>
            </a:r>
            <a:r>
              <a:rPr lang="en-US" sz="2000" b="1" kern="1200" dirty="0"/>
              <a:t>drug possession</a:t>
            </a:r>
            <a:r>
              <a:rPr lang="en-US" sz="2000" kern="1200" dirty="0"/>
              <a:t>. </a:t>
            </a:r>
          </a:p>
          <a:p>
            <a:pPr marL="457200" lvl="1" indent="-228600" eaLnBrk="1" hangingPunct="1">
              <a:lnSpc>
                <a:spcPct val="90000"/>
              </a:lnSpc>
              <a:buFont typeface="Arial" panose="020B0604020202020204" pitchFamily="34" charset="0"/>
              <a:buChar char="•"/>
            </a:pPr>
            <a:r>
              <a:rPr lang="en-US" sz="1800" kern="1200" dirty="0">
                <a:solidFill>
                  <a:srgbClr val="FF0000"/>
                </a:solidFill>
              </a:rPr>
              <a:t>Sentenced to 5 years of imprisonment</a:t>
            </a:r>
          </a:p>
          <a:p>
            <a:pPr marL="628650" lvl="2" indent="0" eaLnBrk="1" hangingPunct="1">
              <a:lnSpc>
                <a:spcPct val="90000"/>
              </a:lnSpc>
              <a:buNone/>
            </a:pPr>
            <a:endParaRPr lang="en-US" sz="1200" kern="1200" dirty="0"/>
          </a:p>
          <a:p>
            <a:pPr marL="57150" indent="-228600" eaLnBrk="1" hangingPunct="1">
              <a:lnSpc>
                <a:spcPct val="90000"/>
              </a:lnSpc>
              <a:buFont typeface="Arial" panose="020B0604020202020204" pitchFamily="34" charset="0"/>
              <a:buChar char="•"/>
            </a:pPr>
            <a:r>
              <a:rPr lang="en-US" sz="2000" b="1" kern="1200" dirty="0"/>
              <a:t>Hot spot visit: </a:t>
            </a:r>
            <a:r>
              <a:rPr lang="en-US" sz="2000" kern="1200" dirty="0"/>
              <a:t>20 persons (Police, local administration) visiting </a:t>
            </a:r>
            <a:r>
              <a:rPr lang="en-US" sz="2000" b="1" kern="1200" dirty="0"/>
              <a:t>1 hotspot with 1 Peer delivering Prevention messages </a:t>
            </a:r>
            <a:r>
              <a:rPr lang="en-US" sz="2000" kern="1200" dirty="0"/>
              <a:t>to 30 IDUs – No drugs found = only social punishment to clean the village</a:t>
            </a:r>
          </a:p>
          <a:p>
            <a:pPr marL="57150" indent="-228600" eaLnBrk="1" hangingPunct="1">
              <a:lnSpc>
                <a:spcPct val="90000"/>
              </a:lnSpc>
              <a:buFont typeface="Arial" panose="020B0604020202020204" pitchFamily="34" charset="0"/>
              <a:buChar char="•"/>
            </a:pPr>
            <a:endParaRPr lang="en-US" sz="2000" b="1" kern="1200" dirty="0"/>
          </a:p>
          <a:p>
            <a:pPr marL="57150" indent="-228600" eaLnBrk="1" hangingPunct="1">
              <a:lnSpc>
                <a:spcPct val="90000"/>
              </a:lnSpc>
              <a:buFont typeface="Arial" panose="020B0604020202020204" pitchFamily="34" charset="0"/>
              <a:buChar char="•"/>
            </a:pPr>
            <a:r>
              <a:rPr lang="en-US" sz="2000" b="1" kern="1200" dirty="0"/>
              <a:t>4</a:t>
            </a:r>
            <a:r>
              <a:rPr lang="en-US" sz="2000" b="1" kern="1200" baseline="30000" dirty="0"/>
              <a:t>th</a:t>
            </a:r>
            <a:r>
              <a:rPr lang="en-US" sz="2000" b="1" kern="1200" dirty="0"/>
              <a:t> Arrest at home: </a:t>
            </a:r>
            <a:r>
              <a:rPr lang="en-US" sz="2000" kern="1200" dirty="0"/>
              <a:t>0.3g heroin. Charged our male Peer Worker for </a:t>
            </a:r>
            <a:r>
              <a:rPr lang="en-US" sz="2000" b="1" kern="1200" dirty="0"/>
              <a:t>drug possession</a:t>
            </a:r>
          </a:p>
          <a:p>
            <a:pPr marL="457200" lvl="1" indent="-228600" eaLnBrk="1" hangingPunct="1">
              <a:lnSpc>
                <a:spcPct val="90000"/>
              </a:lnSpc>
              <a:buFont typeface="Arial" panose="020B0604020202020204" pitchFamily="34" charset="0"/>
              <a:buChar char="•"/>
            </a:pPr>
            <a:r>
              <a:rPr lang="en-US" sz="1800" kern="1200" dirty="0">
                <a:solidFill>
                  <a:srgbClr val="FF0000"/>
                </a:solidFill>
              </a:rPr>
              <a:t>Trial still ongoing</a:t>
            </a:r>
          </a:p>
          <a:p>
            <a:pPr marL="57150" indent="-228600" eaLnBrk="1" hangingPunct="1">
              <a:lnSpc>
                <a:spcPct val="90000"/>
              </a:lnSpc>
              <a:buFont typeface="Arial" panose="020B0604020202020204" pitchFamily="34" charset="0"/>
              <a:buChar char="•"/>
            </a:pPr>
            <a:endParaRPr lang="en-US" sz="2000" kern="1200" dirty="0"/>
          </a:p>
          <a:p>
            <a:pPr marL="0" indent="0" eaLnBrk="1" hangingPunct="1">
              <a:lnSpc>
                <a:spcPct val="90000"/>
              </a:lnSpc>
              <a:buNone/>
            </a:pPr>
            <a:endParaRPr lang="fr-FR" sz="2000" kern="1200" dirty="0"/>
          </a:p>
        </p:txBody>
      </p:sp>
      <p:sp>
        <p:nvSpPr>
          <p:cNvPr id="60" name="Rectangle 59">
            <a:extLst>
              <a:ext uri="{FF2B5EF4-FFF2-40B4-BE49-F238E27FC236}">
                <a16:creationId xmlns:a16="http://schemas.microsoft.com/office/drawing/2014/main" id="{E1EC20C4-4500-4DE8-B0C3-CE0B49C321FE}"/>
              </a:ext>
            </a:extLst>
          </p:cNvPr>
          <p:cNvSpPr/>
          <p:nvPr/>
        </p:nvSpPr>
        <p:spPr>
          <a:xfrm>
            <a:off x="5742238" y="3950208"/>
            <a:ext cx="347666" cy="713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2BC13B7E-E687-48BE-86E8-9AFCB1703A55}"/>
              </a:ext>
            </a:extLst>
          </p:cNvPr>
          <p:cNvSpPr/>
          <p:nvPr/>
        </p:nvSpPr>
        <p:spPr>
          <a:xfrm>
            <a:off x="5640168" y="2160832"/>
            <a:ext cx="347666" cy="713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62" name="Image 61">
            <a:extLst>
              <a:ext uri="{FF2B5EF4-FFF2-40B4-BE49-F238E27FC236}">
                <a16:creationId xmlns:a16="http://schemas.microsoft.com/office/drawing/2014/main" id="{F09780B3-441D-4FE0-BF2C-199C74D19DFF}"/>
              </a:ext>
            </a:extLst>
          </p:cNvPr>
          <p:cNvPicPr>
            <a:picLocks noChangeAspect="1"/>
          </p:cNvPicPr>
          <p:nvPr/>
        </p:nvPicPr>
        <p:blipFill rotWithShape="1">
          <a:blip r:embed="rId2"/>
          <a:srcRect l="32300" t="32392" r="52000" b="27789"/>
          <a:stretch/>
        </p:blipFill>
        <p:spPr>
          <a:xfrm>
            <a:off x="5894638" y="2054351"/>
            <a:ext cx="3119174" cy="2600029"/>
          </a:xfrm>
          <a:prstGeom prst="rect">
            <a:avLst/>
          </a:prstGeom>
        </p:spPr>
      </p:pic>
      <p:sp>
        <p:nvSpPr>
          <p:cNvPr id="64" name="Rectangle 63">
            <a:extLst>
              <a:ext uri="{FF2B5EF4-FFF2-40B4-BE49-F238E27FC236}">
                <a16:creationId xmlns:a16="http://schemas.microsoft.com/office/drawing/2014/main" id="{791C4227-51D7-436D-A829-F1B6CE2F582E}"/>
              </a:ext>
            </a:extLst>
          </p:cNvPr>
          <p:cNvSpPr/>
          <p:nvPr/>
        </p:nvSpPr>
        <p:spPr>
          <a:xfrm>
            <a:off x="5894638" y="4102608"/>
            <a:ext cx="347666" cy="713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99834413-14D7-4012-91BA-08C1D1BCC334}"/>
              </a:ext>
            </a:extLst>
          </p:cNvPr>
          <p:cNvSpPr/>
          <p:nvPr/>
        </p:nvSpPr>
        <p:spPr>
          <a:xfrm>
            <a:off x="5792568" y="2313232"/>
            <a:ext cx="347666" cy="71323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084715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apo Texte">
  <a:themeElements>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fontScheme name="Diapo Tex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apo Tex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apo Tex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apo Tex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apo Tex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apo Tex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apo Tex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apo Tex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apo Tex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apo Tex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apo Tex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apo Tex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apo Tex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apo Texte 13">
        <a:dk1>
          <a:srgbClr val="000000"/>
        </a:dk1>
        <a:lt1>
          <a:srgbClr val="FFFFFF"/>
        </a:lt1>
        <a:dk2>
          <a:srgbClr val="000000"/>
        </a:dk2>
        <a:lt2>
          <a:srgbClr val="C6C6BC"/>
        </a:lt2>
        <a:accent1>
          <a:srgbClr val="209CD8"/>
        </a:accent1>
        <a:accent2>
          <a:srgbClr val="0065BD"/>
        </a:accent2>
        <a:accent3>
          <a:srgbClr val="FFFFFF"/>
        </a:accent3>
        <a:accent4>
          <a:srgbClr val="000000"/>
        </a:accent4>
        <a:accent5>
          <a:srgbClr val="ABCBE9"/>
        </a:accent5>
        <a:accent6>
          <a:srgbClr val="005BAB"/>
        </a:accent6>
        <a:hlink>
          <a:srgbClr val="C10068"/>
        </a:hlink>
        <a:folHlink>
          <a:srgbClr val="4D24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835</Words>
  <Application>Microsoft Office PowerPoint</Application>
  <PresentationFormat>Affichage à l'écran (4:3)</PresentationFormat>
  <Paragraphs>130</Paragraphs>
  <Slides>10</Slides>
  <Notes>2</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10</vt:i4>
      </vt:variant>
    </vt:vector>
  </HeadingPairs>
  <TitlesOfParts>
    <vt:vector size="23" baseType="lpstr">
      <vt:lpstr>MS Mincho</vt:lpstr>
      <vt:lpstr>MS PGothic</vt:lpstr>
      <vt:lpstr>MS PGothic</vt:lpstr>
      <vt:lpstr>Arial</vt:lpstr>
      <vt:lpstr>Arial Narrow</vt:lpstr>
      <vt:lpstr>Calibri</vt:lpstr>
      <vt:lpstr>Calibri Light</vt:lpstr>
      <vt:lpstr>Corbel</vt:lpstr>
      <vt:lpstr>Helvetica</vt:lpstr>
      <vt:lpstr>Times New Roman</vt:lpstr>
      <vt:lpstr>Wingdings</vt:lpstr>
      <vt:lpstr>1_Office Theme</vt:lpstr>
      <vt:lpstr>Diapo Texte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Jiten_Dep_Fieldco_Tech</dc:creator>
  <cp:lastModifiedBy>Matthieu Drean</cp:lastModifiedBy>
  <cp:revision>146</cp:revision>
  <dcterms:created xsi:type="dcterms:W3CDTF">2018-07-14T11:56:55Z</dcterms:created>
  <dcterms:modified xsi:type="dcterms:W3CDTF">2019-03-01T13:10:07Z</dcterms:modified>
</cp:coreProperties>
</file>