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8" r:id="rId1"/>
    <p:sldMasterId id="2147484190" r:id="rId2"/>
    <p:sldMasterId id="2147484203" r:id="rId3"/>
    <p:sldMasterId id="2147484216" r:id="rId4"/>
  </p:sldMasterIdLst>
  <p:notesMasterIdLst>
    <p:notesMasterId r:id="rId19"/>
  </p:notesMasterIdLst>
  <p:handoutMasterIdLst>
    <p:handoutMasterId r:id="rId20"/>
  </p:handoutMasterIdLst>
  <p:sldIdLst>
    <p:sldId id="256" r:id="rId5"/>
    <p:sldId id="276" r:id="rId6"/>
    <p:sldId id="257" r:id="rId7"/>
    <p:sldId id="278" r:id="rId8"/>
    <p:sldId id="279" r:id="rId9"/>
    <p:sldId id="280" r:id="rId10"/>
    <p:sldId id="289" r:id="rId11"/>
    <p:sldId id="288" r:id="rId12"/>
    <p:sldId id="282" r:id="rId13"/>
    <p:sldId id="283" r:id="rId14"/>
    <p:sldId id="284" r:id="rId15"/>
    <p:sldId id="285" r:id="rId16"/>
    <p:sldId id="286" r:id="rId17"/>
    <p:sldId id="287" r:id="rId1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4778" autoAdjust="0"/>
  </p:normalViewPr>
  <p:slideViewPr>
    <p:cSldViewPr snapToGrid="0" snapToObjects="1">
      <p:cViewPr>
        <p:scale>
          <a:sx n="53" d="100"/>
          <a:sy n="53" d="100"/>
        </p:scale>
        <p:origin x="-137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r>
              <a:rPr lang="fr-FR" sz="1600" b="0" dirty="0"/>
              <a:t>IES-R </a:t>
            </a:r>
            <a:r>
              <a:rPr lang="fr-FR" sz="1600" b="0" dirty="0" err="1"/>
              <a:t>adults</a:t>
            </a:r>
            <a:r>
              <a:rPr lang="fr-FR" sz="1600" b="0" dirty="0"/>
              <a:t> n=49</a:t>
            </a:r>
            <a:r>
              <a:rPr lang="fr-FR" sz="1600" b="0" baseline="0" dirty="0"/>
              <a:t> </a:t>
            </a:r>
            <a:r>
              <a:rPr lang="fr-FR" sz="1600" b="0" dirty="0" smtClean="0"/>
              <a:t> </a:t>
            </a:r>
            <a:endParaRPr lang="fr-FR" sz="1600" b="0" dirty="0"/>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3"/>
              </a:solidFill>
              <a:ln>
                <a:noFill/>
              </a:ln>
              <a:effectLst>
                <a:outerShdw blurRad="317500" algn="ctr" rotWithShape="0">
                  <a:prstClr val="black">
                    <a:alpha val="25000"/>
                  </a:prstClr>
                </a:outerShdw>
              </a:effectLst>
            </c:spPr>
          </c:dPt>
          <c:dPt>
            <c:idx val="2"/>
            <c:bubble3D val="0"/>
            <c:spPr>
              <a:solidFill>
                <a:schemeClr val="accent5"/>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Feuil1!$I$7:$I$9</c:f>
              <c:strCache>
                <c:ptCount val="3"/>
                <c:pt idx="0">
                  <c:v>little or no signs</c:v>
                </c:pt>
                <c:pt idx="1">
                  <c:v>moderate signs</c:v>
                </c:pt>
                <c:pt idx="2">
                  <c:v>severe signs</c:v>
                </c:pt>
              </c:strCache>
            </c:strRef>
          </c:cat>
          <c:val>
            <c:numRef>
              <c:f>Feuil1!$H$7:$H$9</c:f>
              <c:numCache>
                <c:formatCode>General</c:formatCode>
                <c:ptCount val="3"/>
                <c:pt idx="0">
                  <c:v>1</c:v>
                </c:pt>
                <c:pt idx="1">
                  <c:v>10</c:v>
                </c:pt>
                <c:pt idx="2">
                  <c:v>38</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rtl="0">
            <a:defRPr sz="16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E05577B-45B8-4066-A2CE-23E591F3F5F1}" type="datetimeFigureOut">
              <a:rPr lang="fr-BE" smtClean="0"/>
              <a:t>7/11/2017</a:t>
            </a:fld>
            <a:endParaRPr lang="fr-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64C40BA-1EAC-40A5-A678-ED861542A08A}" type="slidenum">
              <a:rPr lang="fr-BE" smtClean="0"/>
              <a:t>‹#›</a:t>
            </a:fld>
            <a:endParaRPr lang="fr-BE"/>
          </a:p>
        </p:txBody>
      </p:sp>
    </p:spTree>
    <p:extLst>
      <p:ext uri="{BB962C8B-B14F-4D97-AF65-F5344CB8AC3E}">
        <p14:creationId xmlns:p14="http://schemas.microsoft.com/office/powerpoint/2010/main" val="252656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27D4AA1-B755-B340-B616-BCD229D95E94}" type="datetimeFigureOut">
              <a:rPr lang="fr-FR" smtClean="0"/>
              <a:t>07/11/2017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E88F91-C3E1-8441-A6B2-E41B6E8E965C}" type="slidenum">
              <a:rPr lang="fr-FR" smtClean="0"/>
              <a:t>‹#›</a:t>
            </a:fld>
            <a:endParaRPr lang="fr-FR"/>
          </a:p>
        </p:txBody>
      </p:sp>
    </p:spTree>
    <p:extLst>
      <p:ext uri="{BB962C8B-B14F-4D97-AF65-F5344CB8AC3E}">
        <p14:creationId xmlns:p14="http://schemas.microsoft.com/office/powerpoint/2010/main" val="45316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1</a:t>
            </a:fld>
            <a:endParaRPr lang="fr-FR"/>
          </a:p>
        </p:txBody>
      </p:sp>
    </p:spTree>
    <p:extLst>
      <p:ext uri="{BB962C8B-B14F-4D97-AF65-F5344CB8AC3E}">
        <p14:creationId xmlns:p14="http://schemas.microsoft.com/office/powerpoint/2010/main" val="87532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10</a:t>
            </a:fld>
            <a:endParaRPr lang="fr-FR"/>
          </a:p>
        </p:txBody>
      </p:sp>
    </p:spTree>
    <p:extLst>
      <p:ext uri="{BB962C8B-B14F-4D97-AF65-F5344CB8AC3E}">
        <p14:creationId xmlns:p14="http://schemas.microsoft.com/office/powerpoint/2010/main" val="290971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11</a:t>
            </a:fld>
            <a:endParaRPr lang="fr-FR"/>
          </a:p>
        </p:txBody>
      </p:sp>
    </p:spTree>
    <p:extLst>
      <p:ext uri="{BB962C8B-B14F-4D97-AF65-F5344CB8AC3E}">
        <p14:creationId xmlns:p14="http://schemas.microsoft.com/office/powerpoint/2010/main" val="51362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12</a:t>
            </a:fld>
            <a:endParaRPr lang="fr-FR"/>
          </a:p>
        </p:txBody>
      </p:sp>
    </p:spTree>
    <p:extLst>
      <p:ext uri="{BB962C8B-B14F-4D97-AF65-F5344CB8AC3E}">
        <p14:creationId xmlns:p14="http://schemas.microsoft.com/office/powerpoint/2010/main" val="382454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38E88F91-C3E1-8441-A6B2-E41B6E8E965C}" type="slidenum">
              <a:rPr lang="fr-FR" smtClean="0"/>
              <a:t>13</a:t>
            </a:fld>
            <a:endParaRPr lang="fr-FR"/>
          </a:p>
        </p:txBody>
      </p:sp>
    </p:spTree>
    <p:extLst>
      <p:ext uri="{BB962C8B-B14F-4D97-AF65-F5344CB8AC3E}">
        <p14:creationId xmlns:p14="http://schemas.microsoft.com/office/powerpoint/2010/main" val="66955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14</a:t>
            </a:fld>
            <a:endParaRPr lang="fr-FR"/>
          </a:p>
        </p:txBody>
      </p:sp>
    </p:spTree>
    <p:extLst>
      <p:ext uri="{BB962C8B-B14F-4D97-AF65-F5344CB8AC3E}">
        <p14:creationId xmlns:p14="http://schemas.microsoft.com/office/powerpoint/2010/main" val="307525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2</a:t>
            </a:fld>
            <a:endParaRPr lang="fr-FR"/>
          </a:p>
        </p:txBody>
      </p:sp>
    </p:spTree>
    <p:extLst>
      <p:ext uri="{BB962C8B-B14F-4D97-AF65-F5344CB8AC3E}">
        <p14:creationId xmlns:p14="http://schemas.microsoft.com/office/powerpoint/2010/main" val="101274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3</a:t>
            </a:fld>
            <a:endParaRPr lang="fr-FR"/>
          </a:p>
        </p:txBody>
      </p:sp>
    </p:spTree>
    <p:extLst>
      <p:ext uri="{BB962C8B-B14F-4D97-AF65-F5344CB8AC3E}">
        <p14:creationId xmlns:p14="http://schemas.microsoft.com/office/powerpoint/2010/main" val="289435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4</a:t>
            </a:fld>
            <a:endParaRPr lang="fr-FR"/>
          </a:p>
        </p:txBody>
      </p:sp>
    </p:spTree>
    <p:extLst>
      <p:ext uri="{BB962C8B-B14F-4D97-AF65-F5344CB8AC3E}">
        <p14:creationId xmlns:p14="http://schemas.microsoft.com/office/powerpoint/2010/main" val="306512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68% or 2/3 of the people who received PFA report more than 2 psychological signs, stress, anxiety and feeling of insecurity being the main difficulties faced by our beneficiaries. These figures are in line with the results of the IES-R scale.</a:t>
            </a:r>
            <a:endParaRPr lang="fr-B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48.4% of the whole sample (half of the people who received PFA) report more than 2 physical signs, sleeping disorder being the main problems faced by children, teenagers and adults (77,9%) followed by headaches – It is important to mention that the sleeping disturbances have been constantly and consistently identified among our beneficiaries as a major problem since the beginning of the project;</a:t>
            </a:r>
            <a:endParaRPr lang="fr-B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50% of the whole sample (half of the people who received PFA) report more than 2 trauma-related signs. The most reported signs are flashbacks, intrusive feelings and thoughts (about the critical event) and concentration problems;</a:t>
            </a:r>
            <a:endParaRPr lang="fr-B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Regression in academic progress is identified among 30% children and teenagers;</a:t>
            </a:r>
            <a:endParaRPr lang="fr-B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Impairment in daily functioning is reported by 20% of our population, the inability to carry out daily work or school work, and the inability to carry out family responsibilities being the main problems identified.</a:t>
            </a:r>
            <a:endParaRPr lang="fr-B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fr-BE" dirty="0"/>
          </a:p>
        </p:txBody>
      </p:sp>
      <p:sp>
        <p:nvSpPr>
          <p:cNvPr id="4" name="Slide Number Placeholder 3"/>
          <p:cNvSpPr>
            <a:spLocks noGrp="1"/>
          </p:cNvSpPr>
          <p:nvPr>
            <p:ph type="sldNum" sz="quarter" idx="10"/>
          </p:nvPr>
        </p:nvSpPr>
        <p:spPr/>
        <p:txBody>
          <a:bodyPr/>
          <a:lstStyle/>
          <a:p>
            <a:fld id="{38E88F91-C3E1-8441-A6B2-E41B6E8E965C}" type="slidenum">
              <a:rPr lang="fr-FR" smtClean="0"/>
              <a:t>5</a:t>
            </a:fld>
            <a:endParaRPr lang="fr-FR"/>
          </a:p>
        </p:txBody>
      </p:sp>
    </p:spTree>
    <p:extLst>
      <p:ext uri="{BB962C8B-B14F-4D97-AF65-F5344CB8AC3E}">
        <p14:creationId xmlns:p14="http://schemas.microsoft.com/office/powerpoint/2010/main" val="273602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6</a:t>
            </a:fld>
            <a:endParaRPr lang="fr-FR"/>
          </a:p>
        </p:txBody>
      </p:sp>
    </p:spTree>
    <p:extLst>
      <p:ext uri="{BB962C8B-B14F-4D97-AF65-F5344CB8AC3E}">
        <p14:creationId xmlns:p14="http://schemas.microsoft.com/office/powerpoint/2010/main" val="14096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7</a:t>
            </a:fld>
            <a:endParaRPr lang="fr-FR"/>
          </a:p>
        </p:txBody>
      </p:sp>
    </p:spTree>
    <p:extLst>
      <p:ext uri="{BB962C8B-B14F-4D97-AF65-F5344CB8AC3E}">
        <p14:creationId xmlns:p14="http://schemas.microsoft.com/office/powerpoint/2010/main" val="275912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L'année dernière j'ai participé, ensemble avec la spécialiste des neurosciences Tania Singer, à une étude sur l'empathie et la compassion. Nous avons examiné les phénomènes de « fatigue de l'empathie », largement répandus au sein de la communauté médicale. Comment un professionnel des soins peut-il préserver l'ardeur de son empathie pour autrui tout en gardant intacts le courage et l'optimisme dont il a besoin pour aider ses patients ? </a:t>
            </a:r>
          </a:p>
          <a:p>
            <a:endParaRPr lang="fr-BE" dirty="0" smtClean="0"/>
          </a:p>
          <a:p>
            <a:r>
              <a:rPr lang="fr-BE" sz="1200" i="0" kern="1200" dirty="0" smtClean="0">
                <a:solidFill>
                  <a:schemeClr val="tx1"/>
                </a:solidFill>
                <a:effectLst/>
                <a:latin typeface="+mn-lt"/>
                <a:ea typeface="+mn-ea"/>
                <a:cs typeface="+mn-cs"/>
              </a:rPr>
              <a:t>L’empathie joue un rôle essentiel pour vous alerter sur la situation de l’autre. Mais si vous n’avez pas d’autre ressource intérieure, la bienveillance en particulier, à votre disposition, vous succomberez rapidement à un épuisement émotionnel, appelé </a:t>
            </a:r>
            <a:r>
              <a:rPr lang="fr-BE" sz="1200" i="0" kern="1200" dirty="0" err="1" smtClean="0">
                <a:solidFill>
                  <a:schemeClr val="tx1"/>
                </a:solidFill>
                <a:effectLst/>
                <a:latin typeface="+mn-lt"/>
                <a:ea typeface="+mn-ea"/>
                <a:cs typeface="+mn-cs"/>
              </a:rPr>
              <a:t>burn-out</a:t>
            </a:r>
            <a:r>
              <a:rPr lang="fr-BE" sz="1200" i="0" kern="1200" dirty="0" smtClean="0">
                <a:solidFill>
                  <a:schemeClr val="tx1"/>
                </a:solidFill>
                <a:effectLst/>
                <a:latin typeface="+mn-lt"/>
                <a:ea typeface="+mn-ea"/>
                <a:cs typeface="+mn-cs"/>
              </a:rPr>
              <a:t>. Si vous êtes infirmière et que vous résonnez chaque jour avec la souffrance de l’autre, en empathie, cela peut conduire soit au </a:t>
            </a:r>
            <a:r>
              <a:rPr lang="fr-BE" sz="1200" i="0" kern="1200" dirty="0" err="1" smtClean="0">
                <a:solidFill>
                  <a:schemeClr val="tx1"/>
                </a:solidFill>
                <a:effectLst/>
                <a:latin typeface="+mn-lt"/>
                <a:ea typeface="+mn-ea"/>
                <a:cs typeface="+mn-cs"/>
              </a:rPr>
              <a:t>burn-out</a:t>
            </a:r>
            <a:r>
              <a:rPr lang="fr-BE" sz="1200" i="0" kern="1200" dirty="0" smtClean="0">
                <a:solidFill>
                  <a:schemeClr val="tx1"/>
                </a:solidFill>
                <a:effectLst/>
                <a:latin typeface="+mn-lt"/>
                <a:ea typeface="+mn-ea"/>
                <a:cs typeface="+mn-cs"/>
              </a:rPr>
              <a:t>, soit à de l’indifférence si vous choisissez de vous distancer émotionnellement des patients. A l’inverse, des IRM effectuées sur des sujets pratiquant la méditation sur l’amour altruiste ont objectivé une stimulation des aires cérébrales associées aux émotions positives.</a:t>
            </a:r>
          </a:p>
          <a:p>
            <a:endParaRPr lang="fr-BE" sz="1200" i="0" kern="1200" dirty="0" smtClean="0">
              <a:solidFill>
                <a:schemeClr val="tx1"/>
              </a:solidFill>
              <a:effectLst/>
              <a:latin typeface="+mn-lt"/>
              <a:ea typeface="+mn-ea"/>
              <a:cs typeface="+mn-cs"/>
            </a:endParaRPr>
          </a:p>
          <a:p>
            <a:r>
              <a:rPr lang="fr-BE" sz="1200" i="0" kern="1200" dirty="0" smtClean="0">
                <a:solidFill>
                  <a:schemeClr val="tx1"/>
                </a:solidFill>
                <a:effectLst/>
                <a:latin typeface="+mn-lt"/>
                <a:ea typeface="+mn-ea"/>
                <a:cs typeface="+mn-cs"/>
              </a:rPr>
              <a:t>Tania Singer s’intéresse à ces différences entre l’empathie (résonance affective) et la compassion (le désir de remédier à la souffrance de l’autre). Elle mène actuellement un projet, appelé </a:t>
            </a:r>
            <a:r>
              <a:rPr lang="fr-BE" sz="1200" i="0" kern="1200" dirty="0" err="1" smtClean="0">
                <a:solidFill>
                  <a:schemeClr val="tx1"/>
                </a:solidFill>
                <a:effectLst/>
                <a:latin typeface="+mn-lt"/>
                <a:ea typeface="+mn-ea"/>
                <a:cs typeface="+mn-cs"/>
              </a:rPr>
              <a:t>ReSource</a:t>
            </a:r>
            <a:r>
              <a:rPr lang="fr-BE" sz="1200" i="0" kern="1200" dirty="0" smtClean="0">
                <a:solidFill>
                  <a:schemeClr val="tx1"/>
                </a:solidFill>
                <a:effectLst/>
                <a:latin typeface="+mn-lt"/>
                <a:ea typeface="+mn-ea"/>
                <a:cs typeface="+mn-cs"/>
              </a:rPr>
              <a:t>, financé par la Commission européenne et l’Institut Max-Planck, qui vise à faire pratiquer durant onze mois à un groupe de 300 volontaires novices des techniques de méditation pour bien distinguer l’empathie et l’amour altruiste, les aspects affectifs, cognitifs... Les résultats, qui seront bientôt publiés, vont sans doute confirmer le fait qu’on pourrait remédier au </a:t>
            </a:r>
            <a:r>
              <a:rPr lang="fr-BE" sz="1200" i="0" kern="1200" dirty="0" err="1" smtClean="0">
                <a:solidFill>
                  <a:schemeClr val="tx1"/>
                </a:solidFill>
                <a:effectLst/>
                <a:latin typeface="+mn-lt"/>
                <a:ea typeface="+mn-ea"/>
                <a:cs typeface="+mn-cs"/>
              </a:rPr>
              <a:t>burn-out</a:t>
            </a:r>
            <a:r>
              <a:rPr lang="fr-BE" sz="1200" i="0" kern="1200" dirty="0" smtClean="0">
                <a:solidFill>
                  <a:schemeClr val="tx1"/>
                </a:solidFill>
                <a:effectLst/>
                <a:latin typeface="+mn-lt"/>
                <a:ea typeface="+mn-ea"/>
                <a:cs typeface="+mn-cs"/>
              </a:rPr>
              <a:t> et à la détresse empathique en entraînant à la bienveillance, à l’amour altruiste... C’est très </a:t>
            </a:r>
            <a:r>
              <a:rPr lang="fr-BE" sz="1200" i="0" kern="1200" dirty="0" err="1" smtClean="0">
                <a:solidFill>
                  <a:schemeClr val="tx1"/>
                </a:solidFill>
                <a:effectLst/>
                <a:latin typeface="+mn-lt"/>
                <a:ea typeface="+mn-ea"/>
                <a:cs typeface="+mn-cs"/>
              </a:rPr>
              <a:t>très</a:t>
            </a:r>
            <a:r>
              <a:rPr lang="fr-BE" sz="1200" i="0" kern="1200" dirty="0" smtClean="0">
                <a:solidFill>
                  <a:schemeClr val="tx1"/>
                </a:solidFill>
                <a:effectLst/>
                <a:latin typeface="+mn-lt"/>
                <a:ea typeface="+mn-ea"/>
                <a:cs typeface="+mn-cs"/>
              </a:rPr>
              <a:t> prometteur. Une autre équipe a constaté que la méditation sur l’amour altruiste augmente le tonus vagal, ce qui permet de garder son calme en toutes circonstances.</a:t>
            </a:r>
          </a:p>
          <a:p>
            <a:endParaRPr lang="fr-BE" sz="1200" i="0" kern="1200" dirty="0" smtClean="0">
              <a:solidFill>
                <a:schemeClr val="tx1"/>
              </a:solidFill>
              <a:effectLst/>
              <a:latin typeface="+mn-lt"/>
              <a:ea typeface="+mn-ea"/>
              <a:cs typeface="+mn-cs"/>
            </a:endParaRPr>
          </a:p>
          <a:p>
            <a:r>
              <a:rPr lang="fr-BE" dirty="0" smtClean="0"/>
              <a:t>Les résultats de leurs recherches sont impressionnants. Ils prouvent, entre autres, que, lorsque l'on médite, plusieurs aires du cerveau liées à la bienveillance, au sentiment d'affiliation avec autrui et à l'empathie, dont l'insula et le cortex cingulaire, sont activées, provoquant des émotions positives, tandis que d'autres, comme l'amygdale, liées notamment à l'agressivité, sont désactivées.</a:t>
            </a:r>
            <a:endParaRPr lang="fr-BE" sz="1200" i="0" kern="1200" dirty="0" smtClean="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38E88F91-C3E1-8441-A6B2-E41B6E8E965C}" type="slidenum">
              <a:rPr lang="fr-FR" smtClean="0"/>
              <a:t>8</a:t>
            </a:fld>
            <a:endParaRPr lang="fr-FR"/>
          </a:p>
        </p:txBody>
      </p:sp>
    </p:spTree>
    <p:extLst>
      <p:ext uri="{BB962C8B-B14F-4D97-AF65-F5344CB8AC3E}">
        <p14:creationId xmlns:p14="http://schemas.microsoft.com/office/powerpoint/2010/main" val="416271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38E88F91-C3E1-8441-A6B2-E41B6E8E965C}" type="slidenum">
              <a:rPr lang="fr-FR" smtClean="0"/>
              <a:t>9</a:t>
            </a:fld>
            <a:endParaRPr lang="fr-FR"/>
          </a:p>
        </p:txBody>
      </p:sp>
    </p:spTree>
    <p:extLst>
      <p:ext uri="{BB962C8B-B14F-4D97-AF65-F5344CB8AC3E}">
        <p14:creationId xmlns:p14="http://schemas.microsoft.com/office/powerpoint/2010/main" val="16092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48CE563C-8765-984C-8E99-ED79FEB876D5}" type="datetimeFigureOut">
              <a:rPr lang="fr-FR" smtClean="0"/>
              <a:t>07/11/2017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1631363469"/>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CE563C-8765-984C-8E99-ED79FEB876D5}" type="datetimeFigureOut">
              <a:rPr lang="fr-FR" smtClean="0"/>
              <a:t>07/11/2017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22515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CE563C-8765-984C-8E99-ED79FEB876D5}" type="datetimeFigureOut">
              <a:rPr lang="fr-FR" smtClean="0"/>
              <a:t>07/11/2017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368689806"/>
      </p:ext>
    </p:extLst>
  </p:cSld>
  <p:clrMapOvr>
    <a:masterClrMapping/>
  </p:clrMapOvr>
  <p:extLst mod="1">
    <p:ext uri="{DCECCB84-F9BA-43D5-87BE-67443E8EF086}">
      <p15:sldGuideLst xmlns=""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366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205680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1" y="4407389"/>
            <a:ext cx="10363924" cy="1362097"/>
          </a:xfrm>
        </p:spPr>
        <p:txBody>
          <a:bodyPr anchor="t"/>
          <a:lstStyle>
            <a:lvl1pPr algn="l">
              <a:defRPr sz="3500" b="1" cap="all"/>
            </a:lvl1pPr>
          </a:lstStyle>
          <a:p>
            <a:r>
              <a:rPr lang="en-GB" smtClean="0"/>
              <a:t>Click to edit Master title style</a:t>
            </a:r>
            <a:endParaRPr lang="en-GB"/>
          </a:p>
        </p:txBody>
      </p:sp>
      <p:sp>
        <p:nvSpPr>
          <p:cNvPr id="3" name="Text Placeholder 2"/>
          <p:cNvSpPr>
            <a:spLocks noGrp="1"/>
          </p:cNvSpPr>
          <p:nvPr>
            <p:ph type="body" idx="1"/>
          </p:nvPr>
        </p:nvSpPr>
        <p:spPr>
          <a:xfrm>
            <a:off x="962911" y="2907056"/>
            <a:ext cx="10363924"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GB" smtClean="0"/>
              <a:t>Click to edit Master text styles</a:t>
            </a:r>
          </a:p>
        </p:txBody>
      </p:sp>
    </p:spTree>
    <p:extLst>
      <p:ext uri="{BB962C8B-B14F-4D97-AF65-F5344CB8AC3E}">
        <p14:creationId xmlns:p14="http://schemas.microsoft.com/office/powerpoint/2010/main" val="3129116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590054" y="1380818"/>
            <a:ext cx="5440788"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6204602" y="1380818"/>
            <a:ext cx="5440788"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428460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3" y="275012"/>
            <a:ext cx="10972076" cy="114324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609963" y="1534880"/>
            <a:ext cx="5386489"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609963" y="2174178"/>
            <a:ext cx="5386489"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6193739" y="1534880"/>
            <a:ext cx="5388300"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6193739" y="2174178"/>
            <a:ext cx="5388300"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05772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01037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453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63" y="273572"/>
            <a:ext cx="4010908" cy="1161958"/>
          </a:xfrm>
        </p:spPr>
        <p:txBody>
          <a:bodyPr anchor="b"/>
          <a:lstStyle>
            <a:lvl1pPr algn="l">
              <a:defRPr sz="1800" b="1"/>
            </a:lvl1pPr>
          </a:lstStyle>
          <a:p>
            <a:r>
              <a:rPr lang="en-GB" smtClean="0"/>
              <a:t>Click to edit Master title style</a:t>
            </a:r>
            <a:endParaRPr lang="en-GB"/>
          </a:p>
        </p:txBody>
      </p:sp>
      <p:sp>
        <p:nvSpPr>
          <p:cNvPr id="3" name="Content Placeholder 2"/>
          <p:cNvSpPr>
            <a:spLocks noGrp="1"/>
          </p:cNvSpPr>
          <p:nvPr>
            <p:ph idx="1"/>
          </p:nvPr>
        </p:nvSpPr>
        <p:spPr>
          <a:xfrm>
            <a:off x="4767485" y="273571"/>
            <a:ext cx="681456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609963" y="1435533"/>
            <a:ext cx="4010908"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335871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CE563C-8765-984C-8E99-ED79FEB876D5}" type="datetimeFigureOut">
              <a:rPr lang="fr-FR" smtClean="0"/>
              <a:t>07/11/2017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1402102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71" y="4800456"/>
            <a:ext cx="7315924" cy="567300"/>
          </a:xfrm>
        </p:spPr>
        <p:txBody>
          <a:bodyPr anchor="b"/>
          <a:lstStyle>
            <a:lvl1pPr algn="l">
              <a:defRPr sz="1800" b="1"/>
            </a:lvl1pPr>
          </a:lstStyle>
          <a:p>
            <a:r>
              <a:rPr lang="en-GB" smtClean="0"/>
              <a:t>Click to edit Master title style</a:t>
            </a:r>
            <a:endParaRPr lang="en-GB"/>
          </a:p>
        </p:txBody>
      </p:sp>
      <p:sp>
        <p:nvSpPr>
          <p:cNvPr id="3" name="Picture Placeholder 2"/>
          <p:cNvSpPr>
            <a:spLocks noGrp="1"/>
          </p:cNvSpPr>
          <p:nvPr>
            <p:ph type="pic" idx="1"/>
          </p:nvPr>
        </p:nvSpPr>
        <p:spPr>
          <a:xfrm>
            <a:off x="2389171" y="613376"/>
            <a:ext cx="7315924"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2389171" y="5367757"/>
            <a:ext cx="7315924"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1045939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532248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599265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0" y="1"/>
            <a:ext cx="8970243" cy="59926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610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61"/>
            <a:ext cx="2844800" cy="365125"/>
          </a:xfrm>
          <a:prstGeom prst="rect">
            <a:avLst/>
          </a:prstGeom>
        </p:spPr>
        <p:txBody>
          <a:bodyPr/>
          <a:lstStyle/>
          <a:p>
            <a:fld id="{8B08173D-1DE7-4407-85C6-BE02BD3644E9}" type="datetimeFigureOut">
              <a:rPr lang="en-GB" smtClean="0">
                <a:solidFill>
                  <a:srgbClr val="000000"/>
                </a:solidFill>
              </a:rPr>
              <a:pPr/>
              <a:t>07/11/2017</a:t>
            </a:fld>
            <a:endParaRPr lang="en-GB">
              <a:solidFill>
                <a:srgbClr val="000000"/>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8737600" y="6356361"/>
            <a:ext cx="2844800" cy="365125"/>
          </a:xfrm>
          <a:prstGeom prst="rect">
            <a:avLst/>
          </a:prstGeom>
        </p:spPr>
        <p:txBody>
          <a:bodyPr/>
          <a:lstStyle/>
          <a:p>
            <a:fld id="{A1B749CB-73B3-488D-8889-C970BC9473B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50187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619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7206146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1" y="4407385"/>
            <a:ext cx="10363924" cy="1362097"/>
          </a:xfrm>
        </p:spPr>
        <p:txBody>
          <a:bodyPr anchor="t"/>
          <a:lstStyle>
            <a:lvl1pPr algn="l">
              <a:defRPr sz="3500" b="1" cap="all"/>
            </a:lvl1pPr>
          </a:lstStyle>
          <a:p>
            <a:r>
              <a:rPr lang="en-GB" smtClean="0"/>
              <a:t>Click to edit Master title style</a:t>
            </a:r>
            <a:endParaRPr lang="en-GB"/>
          </a:p>
        </p:txBody>
      </p:sp>
      <p:sp>
        <p:nvSpPr>
          <p:cNvPr id="3" name="Text Placeholder 2"/>
          <p:cNvSpPr>
            <a:spLocks noGrp="1"/>
          </p:cNvSpPr>
          <p:nvPr>
            <p:ph type="body" idx="1"/>
          </p:nvPr>
        </p:nvSpPr>
        <p:spPr>
          <a:xfrm>
            <a:off x="962911" y="2907056"/>
            <a:ext cx="10363924"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GB" smtClean="0"/>
              <a:t>Click to edit Master text styles</a:t>
            </a:r>
          </a:p>
        </p:txBody>
      </p:sp>
    </p:spTree>
    <p:extLst>
      <p:ext uri="{BB962C8B-B14F-4D97-AF65-F5344CB8AC3E}">
        <p14:creationId xmlns:p14="http://schemas.microsoft.com/office/powerpoint/2010/main" val="3586673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590054" y="1380818"/>
            <a:ext cx="5440788"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6204602" y="1380818"/>
            <a:ext cx="5440788"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844816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3" y="275012"/>
            <a:ext cx="10972076" cy="114324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609963" y="1534880"/>
            <a:ext cx="5386489"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609963" y="2174178"/>
            <a:ext cx="5386489"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6193739" y="1534880"/>
            <a:ext cx="5388300"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6193739" y="2174178"/>
            <a:ext cx="5388300"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100136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31475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fr-FR" smtClean="0"/>
              <a:t>Cliquez et modifiez le titre</a:t>
            </a:r>
            <a:endParaRPr lang="en-US" dirty="0"/>
          </a:p>
        </p:txBody>
      </p:sp>
      <p:sp>
        <p:nvSpPr>
          <p:cNvPr id="3" name="Text Placeholder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48CE563C-8765-984C-8E99-ED79FEB876D5}" type="datetimeFigureOut">
              <a:rPr lang="fr-FR" smtClean="0"/>
              <a:t>07/11/2017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794188307"/>
      </p:ext>
    </p:extLst>
  </p:cSld>
  <p:clrMapOvr>
    <a:masterClrMapping/>
  </p:clrMapOvr>
  <p:extLst mod="1">
    <p:ext uri="{DCECCB84-F9BA-43D5-87BE-67443E8EF086}">
      <p15:sldGuideLst xmlns=""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0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63" y="273572"/>
            <a:ext cx="4010908" cy="1161958"/>
          </a:xfrm>
        </p:spPr>
        <p:txBody>
          <a:bodyPr anchor="b"/>
          <a:lstStyle>
            <a:lvl1pPr algn="l">
              <a:defRPr sz="1800" b="1"/>
            </a:lvl1pPr>
          </a:lstStyle>
          <a:p>
            <a:r>
              <a:rPr lang="en-GB" smtClean="0"/>
              <a:t>Click to edit Master title style</a:t>
            </a:r>
            <a:endParaRPr lang="en-GB"/>
          </a:p>
        </p:txBody>
      </p:sp>
      <p:sp>
        <p:nvSpPr>
          <p:cNvPr id="3" name="Content Placeholder 2"/>
          <p:cNvSpPr>
            <a:spLocks noGrp="1"/>
          </p:cNvSpPr>
          <p:nvPr>
            <p:ph idx="1"/>
          </p:nvPr>
        </p:nvSpPr>
        <p:spPr>
          <a:xfrm>
            <a:off x="4767482" y="273571"/>
            <a:ext cx="681456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609963" y="1435533"/>
            <a:ext cx="4010908"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573055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71" y="4800456"/>
            <a:ext cx="7315924" cy="567300"/>
          </a:xfrm>
        </p:spPr>
        <p:txBody>
          <a:bodyPr anchor="b"/>
          <a:lstStyle>
            <a:lvl1pPr algn="l">
              <a:defRPr sz="1800" b="1"/>
            </a:lvl1pPr>
          </a:lstStyle>
          <a:p>
            <a:r>
              <a:rPr lang="en-GB" smtClean="0"/>
              <a:t>Click to edit Master title style</a:t>
            </a:r>
            <a:endParaRPr lang="en-GB"/>
          </a:p>
        </p:txBody>
      </p:sp>
      <p:sp>
        <p:nvSpPr>
          <p:cNvPr id="3" name="Picture Placeholder 2"/>
          <p:cNvSpPr>
            <a:spLocks noGrp="1"/>
          </p:cNvSpPr>
          <p:nvPr>
            <p:ph type="pic" idx="1"/>
          </p:nvPr>
        </p:nvSpPr>
        <p:spPr>
          <a:xfrm>
            <a:off x="2389171" y="613376"/>
            <a:ext cx="7315924"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2389171" y="5367757"/>
            <a:ext cx="7315924"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1161794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703597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599265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0" y="1"/>
            <a:ext cx="8970243" cy="59926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941861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57"/>
            <a:ext cx="2844800" cy="365125"/>
          </a:xfrm>
          <a:prstGeom prst="rect">
            <a:avLst/>
          </a:prstGeom>
        </p:spPr>
        <p:txBody>
          <a:bodyPr/>
          <a:lstStyle/>
          <a:p>
            <a:fld id="{8B08173D-1DE7-4407-85C6-BE02BD3644E9}" type="datetimeFigureOut">
              <a:rPr lang="en-GB" smtClean="0">
                <a:solidFill>
                  <a:srgbClr val="000000"/>
                </a:solidFill>
              </a:rPr>
              <a:pPr/>
              <a:t>07/11/2017</a:t>
            </a:fld>
            <a:endParaRPr lang="en-GB">
              <a:solidFill>
                <a:srgbClr val="000000"/>
              </a:solidFill>
            </a:endParaRPr>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A1B749CB-73B3-488D-8889-C970BC9473B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983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479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0016579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09" y="4407379"/>
            <a:ext cx="10363924" cy="1362097"/>
          </a:xfrm>
        </p:spPr>
        <p:txBody>
          <a:bodyPr anchor="t"/>
          <a:lstStyle>
            <a:lvl1pPr algn="l">
              <a:defRPr sz="3500" b="1" cap="all"/>
            </a:lvl1pPr>
          </a:lstStyle>
          <a:p>
            <a:r>
              <a:rPr lang="en-GB" smtClean="0"/>
              <a:t>Click to edit Master title style</a:t>
            </a:r>
            <a:endParaRPr lang="en-GB"/>
          </a:p>
        </p:txBody>
      </p:sp>
      <p:sp>
        <p:nvSpPr>
          <p:cNvPr id="3" name="Text Placeholder 2"/>
          <p:cNvSpPr>
            <a:spLocks noGrp="1"/>
          </p:cNvSpPr>
          <p:nvPr>
            <p:ph type="body" idx="1"/>
          </p:nvPr>
        </p:nvSpPr>
        <p:spPr>
          <a:xfrm>
            <a:off x="962909" y="2907056"/>
            <a:ext cx="10363924"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GB" smtClean="0"/>
              <a:t>Click to edit Master text styles</a:t>
            </a:r>
          </a:p>
        </p:txBody>
      </p:sp>
    </p:spTree>
    <p:extLst>
      <p:ext uri="{BB962C8B-B14F-4D97-AF65-F5344CB8AC3E}">
        <p14:creationId xmlns:p14="http://schemas.microsoft.com/office/powerpoint/2010/main" val="4183519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590054" y="1380816"/>
            <a:ext cx="5440788"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6204601" y="1380816"/>
            <a:ext cx="5440788"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22987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CE563C-8765-984C-8E99-ED79FEB876D5}" type="datetimeFigureOut">
              <a:rPr lang="fr-FR" smtClean="0"/>
              <a:t>07/11/2017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1312009644"/>
      </p:ext>
    </p:extLst>
  </p:cSld>
  <p:clrMapOvr>
    <a:masterClrMapping/>
  </p:clrMapOvr>
  <p:extLst mod="1">
    <p:ext uri="{DCECCB84-F9BA-43D5-87BE-67443E8EF086}">
      <p15:sldGuideLst xmlns=""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3" y="275012"/>
            <a:ext cx="10972076" cy="114324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609963" y="1534880"/>
            <a:ext cx="5386489"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609963" y="2174173"/>
            <a:ext cx="5386489"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6193739" y="1534880"/>
            <a:ext cx="5388300"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6193739" y="2174173"/>
            <a:ext cx="5388300"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992981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3452998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250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63" y="273572"/>
            <a:ext cx="4010908" cy="1161958"/>
          </a:xfrm>
        </p:spPr>
        <p:txBody>
          <a:bodyPr anchor="b"/>
          <a:lstStyle>
            <a:lvl1pPr algn="l">
              <a:defRPr sz="1800" b="1"/>
            </a:lvl1pPr>
          </a:lstStyle>
          <a:p>
            <a:r>
              <a:rPr lang="en-GB" smtClean="0"/>
              <a:t>Click to edit Master title style</a:t>
            </a:r>
            <a:endParaRPr lang="en-GB"/>
          </a:p>
        </p:txBody>
      </p:sp>
      <p:sp>
        <p:nvSpPr>
          <p:cNvPr id="3" name="Content Placeholder 2"/>
          <p:cNvSpPr>
            <a:spLocks noGrp="1"/>
          </p:cNvSpPr>
          <p:nvPr>
            <p:ph idx="1"/>
          </p:nvPr>
        </p:nvSpPr>
        <p:spPr>
          <a:xfrm>
            <a:off x="4767478" y="273571"/>
            <a:ext cx="681456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609963" y="1435531"/>
            <a:ext cx="4010908"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1541509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70" y="4800456"/>
            <a:ext cx="7315924" cy="567300"/>
          </a:xfrm>
        </p:spPr>
        <p:txBody>
          <a:bodyPr anchor="b"/>
          <a:lstStyle>
            <a:lvl1pPr algn="l">
              <a:defRPr sz="1800" b="1"/>
            </a:lvl1pPr>
          </a:lstStyle>
          <a:p>
            <a:r>
              <a:rPr lang="en-GB" smtClean="0"/>
              <a:t>Click to edit Master title style</a:t>
            </a:r>
            <a:endParaRPr lang="en-GB"/>
          </a:p>
        </p:txBody>
      </p:sp>
      <p:sp>
        <p:nvSpPr>
          <p:cNvPr id="3" name="Picture Placeholder 2"/>
          <p:cNvSpPr>
            <a:spLocks noGrp="1"/>
          </p:cNvSpPr>
          <p:nvPr>
            <p:ph type="pic" idx="1"/>
          </p:nvPr>
        </p:nvSpPr>
        <p:spPr>
          <a:xfrm>
            <a:off x="2389170" y="613376"/>
            <a:ext cx="7315924"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2389170" y="5367757"/>
            <a:ext cx="7315924"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GB" smtClean="0"/>
              <a:t>Click to edit Master text styles</a:t>
            </a:r>
          </a:p>
        </p:txBody>
      </p:sp>
    </p:spTree>
    <p:extLst>
      <p:ext uri="{BB962C8B-B14F-4D97-AF65-F5344CB8AC3E}">
        <p14:creationId xmlns:p14="http://schemas.microsoft.com/office/powerpoint/2010/main" val="3441701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668681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599265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0" y="1"/>
            <a:ext cx="8970243" cy="59926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4060121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B08173D-1DE7-4407-85C6-BE02BD3644E9}" type="datetimeFigureOut">
              <a:rPr lang="en-GB" smtClean="0">
                <a:solidFill>
                  <a:srgbClr val="000000"/>
                </a:solidFill>
              </a:rPr>
              <a:pPr/>
              <a:t>07/11/2017</a:t>
            </a:fld>
            <a:endParaRPr lang="en-GB">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1B749CB-73B3-488D-8889-C970BC9473B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9406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172203"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CE563C-8765-984C-8E99-ED79FEB876D5}" type="datetimeFigureOut">
              <a:rPr lang="fr-FR" smtClean="0"/>
              <a:t>07/11/2017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583999312"/>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48CE563C-8765-984C-8E99-ED79FEB876D5}" type="datetimeFigureOut">
              <a:rPr lang="fr-FR" smtClean="0"/>
              <a:t>07/11/2017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127616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E563C-8765-984C-8E99-ED79FEB876D5}" type="datetimeFigureOut">
              <a:rPr lang="fr-FR" smtClean="0"/>
              <a:t>07/11/2017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166990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8CE563C-8765-984C-8E99-ED79FEB876D5}" type="datetimeFigureOut">
              <a:rPr lang="fr-FR" smtClean="0"/>
              <a:t>07/11/2017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655922540"/>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48CE563C-8765-984C-8E99-ED79FEB876D5}" type="datetimeFigureOut">
              <a:rPr lang="fr-FR" smtClean="0"/>
              <a:t>07/11/2017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6006C6-5D67-514C-9656-A11ECE1460FF}" type="slidenum">
              <a:rPr lang="fr-FR" smtClean="0"/>
              <a:t>‹#›</a:t>
            </a:fld>
            <a:endParaRPr lang="fr-FR"/>
          </a:p>
        </p:txBody>
      </p:sp>
    </p:spTree>
    <p:extLst>
      <p:ext uri="{BB962C8B-B14F-4D97-AF65-F5344CB8AC3E}">
        <p14:creationId xmlns:p14="http://schemas.microsoft.com/office/powerpoint/2010/main" val="105656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E563C-8765-984C-8E99-ED79FEB876D5}" type="datetimeFigureOut">
              <a:rPr lang="fr-FR" smtClean="0"/>
              <a:t>07/11/2017</a:t>
            </a:fld>
            <a:endParaRPr lang="fr-F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006C6-5D67-514C-9656-A11ECE1460FF}" type="slidenum">
              <a:rPr lang="fr-FR" smtClean="0"/>
              <a:t>‹#›</a:t>
            </a:fld>
            <a:endParaRPr lang="fr-FR"/>
          </a:p>
        </p:txBody>
      </p:sp>
    </p:spTree>
    <p:extLst>
      <p:ext uri="{BB962C8B-B14F-4D97-AF65-F5344CB8AC3E}">
        <p14:creationId xmlns:p14="http://schemas.microsoft.com/office/powerpoint/2010/main" val="368467110"/>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7172"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7174" name="Line 6"/>
          <p:cNvSpPr>
            <a:spLocks noChangeShapeType="1"/>
          </p:cNvSpPr>
          <p:nvPr/>
        </p:nvSpPr>
        <p:spPr bwMode="auto">
          <a:xfrm>
            <a:off x="0" y="1246909"/>
            <a:ext cx="12192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147" tIns="40074" rIns="80147" bIns="40074"/>
          <a:lstStyle/>
          <a:p>
            <a:endParaRPr lang="en-GB">
              <a:solidFill>
                <a:srgbClr val="000000"/>
              </a:solidFill>
            </a:endParaRPr>
          </a:p>
        </p:txBody>
      </p:sp>
      <p:sp>
        <p:nvSpPr>
          <p:cNvPr id="7180"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a:solidFill>
                <a:srgbClr val="000000"/>
              </a:solidFill>
            </a:endParaRPr>
          </a:p>
        </p:txBody>
      </p:sp>
      <p:sp>
        <p:nvSpPr>
          <p:cNvPr id="7181" name="Rectangle 13"/>
          <p:cNvSpPr>
            <a:spLocks noChangeArrowheads="1"/>
          </p:cNvSpPr>
          <p:nvPr/>
        </p:nvSpPr>
        <p:spPr bwMode="auto">
          <a:xfrm>
            <a:off x="1236220" y="6426056"/>
            <a:ext cx="5663415"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4179"/>
            <a:r>
              <a:rPr lang="en-GB" sz="1200" dirty="0" smtClean="0">
                <a:solidFill>
                  <a:srgbClr val="96CCEE"/>
                </a:solidFill>
                <a:latin typeface="Arial Narrow" pitchFamily="34" charset="0"/>
              </a:rPr>
              <a:t>Low Intensity Psychological Interventions </a:t>
            </a:r>
            <a:fld id="{85184726-8D45-4AD0-8520-548D19B567D3}" type="datetime4">
              <a:rPr lang="en-GB" sz="1200" smtClean="0">
                <a:solidFill>
                  <a:srgbClr val="96CCEE"/>
                </a:solidFill>
                <a:latin typeface="Arial Narrow" pitchFamily="34" charset="0"/>
              </a:rPr>
              <a:pPr defTabSz="914179"/>
              <a:t>07 November 2017</a:t>
            </a:fld>
            <a:endParaRPr lang="en-GB" sz="1200" dirty="0">
              <a:solidFill>
                <a:srgbClr val="96CCEE"/>
              </a:solidFill>
              <a:latin typeface="Arial Narrow" pitchFamily="34" charset="0"/>
            </a:endParaRPr>
          </a:p>
        </p:txBody>
      </p:sp>
      <p:sp>
        <p:nvSpPr>
          <p:cNvPr id="7182" name="Rectangle 14"/>
          <p:cNvSpPr>
            <a:spLocks noChangeArrowheads="1"/>
          </p:cNvSpPr>
          <p:nvPr/>
        </p:nvSpPr>
        <p:spPr bwMode="auto">
          <a:xfrm>
            <a:off x="479648" y="6398688"/>
            <a:ext cx="474213"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4179"/>
            <a:fld id="{A1E30449-6690-4BEE-8D9E-190A91714912}" type="slidenum">
              <a:rPr lang="x-none" sz="1500">
                <a:solidFill>
                  <a:srgbClr val="72BBE8"/>
                </a:solidFill>
                <a:latin typeface="Arial Narrow" pitchFamily="34" charset="0"/>
              </a:rPr>
              <a:pPr algn="r" defTabSz="914179"/>
              <a:t>‹#›</a:t>
            </a:fld>
            <a:r>
              <a:rPr lang="en-GB" sz="1500">
                <a:solidFill>
                  <a:srgbClr val="72BBE8"/>
                </a:solidFill>
                <a:latin typeface="Arial Narrow" pitchFamily="34" charset="0"/>
              </a:rPr>
              <a:t> </a:t>
            </a:r>
            <a:r>
              <a:rPr lang="en-US" sz="2100" baseline="14000">
                <a:solidFill>
                  <a:srgbClr val="FFFFFF"/>
                </a:solidFill>
                <a:latin typeface="Arial Narrow" pitchFamily="34" charset="0"/>
              </a:rPr>
              <a:t>|</a:t>
            </a:r>
          </a:p>
        </p:txBody>
      </p:sp>
      <p:pic>
        <p:nvPicPr>
          <p:cNvPr id="7185"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5668" y="6040177"/>
            <a:ext cx="2943021"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44280"/>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Lst>
  <p:timing>
    <p:tnLst>
      <p:par>
        <p:cTn id="1" dur="indefinite" restart="never" nodeType="tmRoot"/>
      </p:par>
    </p:tnLst>
  </p:timing>
  <p:txStyles>
    <p:titleStyle>
      <a:lvl1pPr algn="ctr" defTabSz="914179" rtl="0" eaLnBrk="1" fontAlgn="base" hangingPunct="1">
        <a:spcBef>
          <a:spcPct val="0"/>
        </a:spcBef>
        <a:spcAft>
          <a:spcPct val="0"/>
        </a:spcAft>
        <a:defRPr sz="3500" b="1">
          <a:solidFill>
            <a:srgbClr val="000066"/>
          </a:solidFill>
          <a:latin typeface="+mj-lt"/>
          <a:ea typeface="+mj-ea"/>
          <a:cs typeface="+mj-cs"/>
        </a:defRPr>
      </a:lvl1pPr>
      <a:lvl2pPr algn="ctr" defTabSz="914179" rtl="0" eaLnBrk="1" fontAlgn="base" hangingPunct="1">
        <a:spcBef>
          <a:spcPct val="0"/>
        </a:spcBef>
        <a:spcAft>
          <a:spcPct val="0"/>
        </a:spcAft>
        <a:defRPr sz="3500" b="1">
          <a:solidFill>
            <a:srgbClr val="000066"/>
          </a:solidFill>
          <a:latin typeface="Arial" charset="0"/>
          <a:cs typeface="Arial" charset="0"/>
        </a:defRPr>
      </a:lvl2pPr>
      <a:lvl3pPr algn="ctr" defTabSz="914179" rtl="0" eaLnBrk="1" fontAlgn="base" hangingPunct="1">
        <a:spcBef>
          <a:spcPct val="0"/>
        </a:spcBef>
        <a:spcAft>
          <a:spcPct val="0"/>
        </a:spcAft>
        <a:defRPr sz="3500" b="1">
          <a:solidFill>
            <a:srgbClr val="000066"/>
          </a:solidFill>
          <a:latin typeface="Arial" charset="0"/>
          <a:cs typeface="Arial" charset="0"/>
        </a:defRPr>
      </a:lvl3pPr>
      <a:lvl4pPr algn="ctr" defTabSz="914179" rtl="0" eaLnBrk="1" fontAlgn="base" hangingPunct="1">
        <a:spcBef>
          <a:spcPct val="0"/>
        </a:spcBef>
        <a:spcAft>
          <a:spcPct val="0"/>
        </a:spcAft>
        <a:defRPr sz="3500" b="1">
          <a:solidFill>
            <a:srgbClr val="000066"/>
          </a:solidFill>
          <a:latin typeface="Arial" charset="0"/>
          <a:cs typeface="Arial" charset="0"/>
        </a:defRPr>
      </a:lvl4pPr>
      <a:lvl5pPr algn="ctr" defTabSz="914179" rtl="0" eaLnBrk="1" fontAlgn="base" hangingPunct="1">
        <a:spcBef>
          <a:spcPct val="0"/>
        </a:spcBef>
        <a:spcAft>
          <a:spcPct val="0"/>
        </a:spcAft>
        <a:defRPr sz="3500" b="1">
          <a:solidFill>
            <a:srgbClr val="000066"/>
          </a:solidFill>
          <a:latin typeface="Arial" charset="0"/>
          <a:cs typeface="Arial" charset="0"/>
        </a:defRPr>
      </a:lvl5pPr>
      <a:lvl6pPr marL="400736" algn="ctr" defTabSz="914179" rtl="0" eaLnBrk="1" fontAlgn="base" hangingPunct="1">
        <a:spcBef>
          <a:spcPct val="0"/>
        </a:spcBef>
        <a:spcAft>
          <a:spcPct val="0"/>
        </a:spcAft>
        <a:defRPr sz="3500" b="1">
          <a:solidFill>
            <a:srgbClr val="000066"/>
          </a:solidFill>
          <a:latin typeface="Arial" charset="0"/>
          <a:cs typeface="Arial" charset="0"/>
        </a:defRPr>
      </a:lvl6pPr>
      <a:lvl7pPr marL="801472" algn="ctr" defTabSz="914179" rtl="0" eaLnBrk="1" fontAlgn="base" hangingPunct="1">
        <a:spcBef>
          <a:spcPct val="0"/>
        </a:spcBef>
        <a:spcAft>
          <a:spcPct val="0"/>
        </a:spcAft>
        <a:defRPr sz="3500" b="1">
          <a:solidFill>
            <a:srgbClr val="000066"/>
          </a:solidFill>
          <a:latin typeface="Arial" charset="0"/>
          <a:cs typeface="Arial" charset="0"/>
        </a:defRPr>
      </a:lvl7pPr>
      <a:lvl8pPr marL="1202207" algn="ctr" defTabSz="914179" rtl="0" eaLnBrk="1" fontAlgn="base" hangingPunct="1">
        <a:spcBef>
          <a:spcPct val="0"/>
        </a:spcBef>
        <a:spcAft>
          <a:spcPct val="0"/>
        </a:spcAft>
        <a:defRPr sz="3500" b="1">
          <a:solidFill>
            <a:srgbClr val="000066"/>
          </a:solidFill>
          <a:latin typeface="Arial" charset="0"/>
          <a:cs typeface="Arial" charset="0"/>
        </a:defRPr>
      </a:lvl8pPr>
      <a:lvl9pPr marL="1602943" algn="ctr" defTabSz="914179" rtl="0" eaLnBrk="1" fontAlgn="base" hangingPunct="1">
        <a:spcBef>
          <a:spcPct val="0"/>
        </a:spcBef>
        <a:spcAft>
          <a:spcPct val="0"/>
        </a:spcAft>
        <a:defRPr sz="3500" b="1">
          <a:solidFill>
            <a:srgbClr val="000066"/>
          </a:solidFill>
          <a:latin typeface="Arial" charset="0"/>
          <a:cs typeface="Arial" charset="0"/>
        </a:defRPr>
      </a:lvl9pPr>
    </p:titleStyle>
    <p:bodyStyle>
      <a:lvl1pPr marL="342295" indent="-342295" algn="l" defTabSz="914179"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5646" indent="-282464" algn="l" defTabSz="914179"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6474" indent="-269940"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4167" indent="-226806"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8374" indent="-144710" algn="r" defTabSz="914179" rtl="1" eaLnBrk="1" fontAlgn="base" hangingPunct="1">
        <a:spcBef>
          <a:spcPct val="20000"/>
        </a:spcBef>
        <a:spcAft>
          <a:spcPct val="0"/>
        </a:spcAft>
        <a:buChar char="»"/>
        <a:defRPr sz="2000">
          <a:solidFill>
            <a:srgbClr val="000066"/>
          </a:solidFill>
          <a:latin typeface="+mn-lt"/>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7172"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7174" name="Line 6"/>
          <p:cNvSpPr>
            <a:spLocks noChangeShapeType="1"/>
          </p:cNvSpPr>
          <p:nvPr/>
        </p:nvSpPr>
        <p:spPr bwMode="auto">
          <a:xfrm>
            <a:off x="0" y="1246909"/>
            <a:ext cx="12192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147" tIns="40074" rIns="80147" bIns="40074"/>
          <a:lstStyle/>
          <a:p>
            <a:endParaRPr lang="en-GB">
              <a:solidFill>
                <a:srgbClr val="000000"/>
              </a:solidFill>
            </a:endParaRPr>
          </a:p>
        </p:txBody>
      </p:sp>
      <p:sp>
        <p:nvSpPr>
          <p:cNvPr id="7180"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a:solidFill>
                <a:srgbClr val="000000"/>
              </a:solidFill>
            </a:endParaRPr>
          </a:p>
        </p:txBody>
      </p:sp>
      <p:sp>
        <p:nvSpPr>
          <p:cNvPr id="7181" name="Rectangle 13"/>
          <p:cNvSpPr>
            <a:spLocks noChangeArrowheads="1"/>
          </p:cNvSpPr>
          <p:nvPr/>
        </p:nvSpPr>
        <p:spPr bwMode="auto">
          <a:xfrm>
            <a:off x="1236219" y="6426052"/>
            <a:ext cx="5663415"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4179"/>
            <a:r>
              <a:rPr lang="en-GB" sz="1200" dirty="0" smtClean="0">
                <a:solidFill>
                  <a:srgbClr val="96CCEE"/>
                </a:solidFill>
                <a:latin typeface="Arial Narrow" pitchFamily="34" charset="0"/>
              </a:rPr>
              <a:t>Low Intensity Psychological Interventions </a:t>
            </a:r>
            <a:fld id="{85184726-8D45-4AD0-8520-548D19B567D3}" type="datetime4">
              <a:rPr lang="en-GB" sz="1200" smtClean="0">
                <a:solidFill>
                  <a:srgbClr val="96CCEE"/>
                </a:solidFill>
                <a:latin typeface="Arial Narrow" pitchFamily="34" charset="0"/>
              </a:rPr>
              <a:pPr defTabSz="914179"/>
              <a:t>07 November 2017</a:t>
            </a:fld>
            <a:endParaRPr lang="en-GB" sz="1200" dirty="0">
              <a:solidFill>
                <a:srgbClr val="96CCEE"/>
              </a:solidFill>
              <a:latin typeface="Arial Narrow" pitchFamily="34" charset="0"/>
            </a:endParaRPr>
          </a:p>
        </p:txBody>
      </p:sp>
      <p:sp>
        <p:nvSpPr>
          <p:cNvPr id="7182" name="Rectangle 14"/>
          <p:cNvSpPr>
            <a:spLocks noChangeArrowheads="1"/>
          </p:cNvSpPr>
          <p:nvPr/>
        </p:nvSpPr>
        <p:spPr bwMode="auto">
          <a:xfrm>
            <a:off x="479648" y="6398688"/>
            <a:ext cx="474213"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4179"/>
            <a:fld id="{A1E30449-6690-4BEE-8D9E-190A91714912}" type="slidenum">
              <a:rPr lang="x-none" sz="1500">
                <a:solidFill>
                  <a:srgbClr val="72BBE8"/>
                </a:solidFill>
                <a:latin typeface="Arial Narrow" pitchFamily="34" charset="0"/>
              </a:rPr>
              <a:pPr algn="r" defTabSz="914179"/>
              <a:t>‹#›</a:t>
            </a:fld>
            <a:r>
              <a:rPr lang="en-GB" sz="1500">
                <a:solidFill>
                  <a:srgbClr val="72BBE8"/>
                </a:solidFill>
                <a:latin typeface="Arial Narrow" pitchFamily="34" charset="0"/>
              </a:rPr>
              <a:t> </a:t>
            </a:r>
            <a:r>
              <a:rPr lang="en-US" sz="2100" baseline="14000">
                <a:solidFill>
                  <a:srgbClr val="FFFFFF"/>
                </a:solidFill>
                <a:latin typeface="Arial Narrow" pitchFamily="34" charset="0"/>
              </a:rPr>
              <a:t>|</a:t>
            </a:r>
          </a:p>
        </p:txBody>
      </p:sp>
      <p:pic>
        <p:nvPicPr>
          <p:cNvPr id="7185"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5668" y="6040173"/>
            <a:ext cx="2943021"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72640"/>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Lst>
  <p:timing>
    <p:tnLst>
      <p:par>
        <p:cTn id="1" dur="indefinite" restart="never" nodeType="tmRoot"/>
      </p:par>
    </p:tnLst>
  </p:timing>
  <p:txStyles>
    <p:titleStyle>
      <a:lvl1pPr algn="ctr" defTabSz="914179" rtl="0" eaLnBrk="1" fontAlgn="base" hangingPunct="1">
        <a:spcBef>
          <a:spcPct val="0"/>
        </a:spcBef>
        <a:spcAft>
          <a:spcPct val="0"/>
        </a:spcAft>
        <a:defRPr sz="3500" b="1">
          <a:solidFill>
            <a:srgbClr val="000066"/>
          </a:solidFill>
          <a:latin typeface="+mj-lt"/>
          <a:ea typeface="+mj-ea"/>
          <a:cs typeface="+mj-cs"/>
        </a:defRPr>
      </a:lvl1pPr>
      <a:lvl2pPr algn="ctr" defTabSz="914179" rtl="0" eaLnBrk="1" fontAlgn="base" hangingPunct="1">
        <a:spcBef>
          <a:spcPct val="0"/>
        </a:spcBef>
        <a:spcAft>
          <a:spcPct val="0"/>
        </a:spcAft>
        <a:defRPr sz="3500" b="1">
          <a:solidFill>
            <a:srgbClr val="000066"/>
          </a:solidFill>
          <a:latin typeface="Arial" charset="0"/>
          <a:cs typeface="Arial" charset="0"/>
        </a:defRPr>
      </a:lvl2pPr>
      <a:lvl3pPr algn="ctr" defTabSz="914179" rtl="0" eaLnBrk="1" fontAlgn="base" hangingPunct="1">
        <a:spcBef>
          <a:spcPct val="0"/>
        </a:spcBef>
        <a:spcAft>
          <a:spcPct val="0"/>
        </a:spcAft>
        <a:defRPr sz="3500" b="1">
          <a:solidFill>
            <a:srgbClr val="000066"/>
          </a:solidFill>
          <a:latin typeface="Arial" charset="0"/>
          <a:cs typeface="Arial" charset="0"/>
        </a:defRPr>
      </a:lvl3pPr>
      <a:lvl4pPr algn="ctr" defTabSz="914179" rtl="0" eaLnBrk="1" fontAlgn="base" hangingPunct="1">
        <a:spcBef>
          <a:spcPct val="0"/>
        </a:spcBef>
        <a:spcAft>
          <a:spcPct val="0"/>
        </a:spcAft>
        <a:defRPr sz="3500" b="1">
          <a:solidFill>
            <a:srgbClr val="000066"/>
          </a:solidFill>
          <a:latin typeface="Arial" charset="0"/>
          <a:cs typeface="Arial" charset="0"/>
        </a:defRPr>
      </a:lvl4pPr>
      <a:lvl5pPr algn="ctr" defTabSz="914179" rtl="0" eaLnBrk="1" fontAlgn="base" hangingPunct="1">
        <a:spcBef>
          <a:spcPct val="0"/>
        </a:spcBef>
        <a:spcAft>
          <a:spcPct val="0"/>
        </a:spcAft>
        <a:defRPr sz="3500" b="1">
          <a:solidFill>
            <a:srgbClr val="000066"/>
          </a:solidFill>
          <a:latin typeface="Arial" charset="0"/>
          <a:cs typeface="Arial" charset="0"/>
        </a:defRPr>
      </a:lvl5pPr>
      <a:lvl6pPr marL="400736" algn="ctr" defTabSz="914179" rtl="0" eaLnBrk="1" fontAlgn="base" hangingPunct="1">
        <a:spcBef>
          <a:spcPct val="0"/>
        </a:spcBef>
        <a:spcAft>
          <a:spcPct val="0"/>
        </a:spcAft>
        <a:defRPr sz="3500" b="1">
          <a:solidFill>
            <a:srgbClr val="000066"/>
          </a:solidFill>
          <a:latin typeface="Arial" charset="0"/>
          <a:cs typeface="Arial" charset="0"/>
        </a:defRPr>
      </a:lvl6pPr>
      <a:lvl7pPr marL="801472" algn="ctr" defTabSz="914179" rtl="0" eaLnBrk="1" fontAlgn="base" hangingPunct="1">
        <a:spcBef>
          <a:spcPct val="0"/>
        </a:spcBef>
        <a:spcAft>
          <a:spcPct val="0"/>
        </a:spcAft>
        <a:defRPr sz="3500" b="1">
          <a:solidFill>
            <a:srgbClr val="000066"/>
          </a:solidFill>
          <a:latin typeface="Arial" charset="0"/>
          <a:cs typeface="Arial" charset="0"/>
        </a:defRPr>
      </a:lvl7pPr>
      <a:lvl8pPr marL="1202207" algn="ctr" defTabSz="914179" rtl="0" eaLnBrk="1" fontAlgn="base" hangingPunct="1">
        <a:spcBef>
          <a:spcPct val="0"/>
        </a:spcBef>
        <a:spcAft>
          <a:spcPct val="0"/>
        </a:spcAft>
        <a:defRPr sz="3500" b="1">
          <a:solidFill>
            <a:srgbClr val="000066"/>
          </a:solidFill>
          <a:latin typeface="Arial" charset="0"/>
          <a:cs typeface="Arial" charset="0"/>
        </a:defRPr>
      </a:lvl8pPr>
      <a:lvl9pPr marL="1602943" algn="ctr" defTabSz="914179" rtl="0" eaLnBrk="1" fontAlgn="base" hangingPunct="1">
        <a:spcBef>
          <a:spcPct val="0"/>
        </a:spcBef>
        <a:spcAft>
          <a:spcPct val="0"/>
        </a:spcAft>
        <a:defRPr sz="3500" b="1">
          <a:solidFill>
            <a:srgbClr val="000066"/>
          </a:solidFill>
          <a:latin typeface="Arial" charset="0"/>
          <a:cs typeface="Arial" charset="0"/>
        </a:defRPr>
      </a:lvl9pPr>
    </p:titleStyle>
    <p:bodyStyle>
      <a:lvl1pPr marL="342295" indent="-342295" algn="l" defTabSz="914179"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5646" indent="-282464" algn="l" defTabSz="914179"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6474" indent="-269940"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4167" indent="-226806"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8374" indent="-144710" algn="r" defTabSz="914179" rtl="1" eaLnBrk="1" fontAlgn="base" hangingPunct="1">
        <a:spcBef>
          <a:spcPct val="20000"/>
        </a:spcBef>
        <a:spcAft>
          <a:spcPct val="0"/>
        </a:spcAft>
        <a:buChar char="»"/>
        <a:defRPr sz="2000">
          <a:solidFill>
            <a:srgbClr val="000066"/>
          </a:solidFill>
          <a:latin typeface="+mn-lt"/>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7172" name="Rectangle 4"/>
          <p:cNvSpPr>
            <a:spLocks noGrp="1" noChangeArrowheads="1"/>
          </p:cNvSpPr>
          <p:nvPr>
            <p:ph type="body" idx="1"/>
          </p:nvPr>
        </p:nvSpPr>
        <p:spPr bwMode="auto">
          <a:xfrm>
            <a:off x="590053" y="1380816"/>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p:txBody>
      </p:sp>
      <p:sp>
        <p:nvSpPr>
          <p:cNvPr id="7174" name="Line 6"/>
          <p:cNvSpPr>
            <a:spLocks noChangeShapeType="1"/>
          </p:cNvSpPr>
          <p:nvPr/>
        </p:nvSpPr>
        <p:spPr bwMode="auto">
          <a:xfrm>
            <a:off x="0" y="1246909"/>
            <a:ext cx="12192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80147" tIns="40074" rIns="80147" bIns="40074"/>
          <a:lstStyle/>
          <a:p>
            <a:endParaRPr lang="en-GB">
              <a:solidFill>
                <a:srgbClr val="000000"/>
              </a:solidFill>
            </a:endParaRPr>
          </a:p>
        </p:txBody>
      </p:sp>
      <p:sp>
        <p:nvSpPr>
          <p:cNvPr id="7180"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a:solidFill>
                <a:srgbClr val="000000"/>
              </a:solidFill>
            </a:endParaRPr>
          </a:p>
        </p:txBody>
      </p:sp>
      <p:sp>
        <p:nvSpPr>
          <p:cNvPr id="7181" name="Rectangle 13"/>
          <p:cNvSpPr>
            <a:spLocks noChangeArrowheads="1"/>
          </p:cNvSpPr>
          <p:nvPr/>
        </p:nvSpPr>
        <p:spPr bwMode="auto">
          <a:xfrm>
            <a:off x="1236215" y="6426046"/>
            <a:ext cx="5663415" cy="4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4179"/>
            <a:r>
              <a:rPr lang="en-GB" sz="1200" dirty="0" smtClean="0">
                <a:solidFill>
                  <a:srgbClr val="96CCEE"/>
                </a:solidFill>
                <a:latin typeface="Arial Narrow" pitchFamily="34" charset="0"/>
              </a:rPr>
              <a:t>Low Intensity Psychological Interventions </a:t>
            </a:r>
            <a:fld id="{85184726-8D45-4AD0-8520-548D19B567D3}" type="datetime4">
              <a:rPr lang="en-GB" sz="1200" smtClean="0">
                <a:solidFill>
                  <a:srgbClr val="96CCEE"/>
                </a:solidFill>
                <a:latin typeface="Arial Narrow" pitchFamily="34" charset="0"/>
              </a:rPr>
              <a:pPr defTabSz="914179"/>
              <a:t>07 November 2017</a:t>
            </a:fld>
            <a:endParaRPr lang="en-GB" sz="1200" dirty="0">
              <a:solidFill>
                <a:srgbClr val="96CCEE"/>
              </a:solidFill>
              <a:latin typeface="Arial Narrow" pitchFamily="34" charset="0"/>
            </a:endParaRPr>
          </a:p>
        </p:txBody>
      </p:sp>
      <p:sp>
        <p:nvSpPr>
          <p:cNvPr id="7182" name="Rectangle 14"/>
          <p:cNvSpPr>
            <a:spLocks noChangeArrowheads="1"/>
          </p:cNvSpPr>
          <p:nvPr/>
        </p:nvSpPr>
        <p:spPr bwMode="auto">
          <a:xfrm>
            <a:off x="479646" y="6398688"/>
            <a:ext cx="474213" cy="33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914179"/>
            <a:fld id="{A1E30449-6690-4BEE-8D9E-190A91714912}" type="slidenum">
              <a:rPr lang="x-none" sz="1500">
                <a:solidFill>
                  <a:srgbClr val="72BBE8"/>
                </a:solidFill>
                <a:latin typeface="Arial Narrow" pitchFamily="34" charset="0"/>
              </a:rPr>
              <a:pPr algn="r" defTabSz="914179"/>
              <a:t>‹#›</a:t>
            </a:fld>
            <a:r>
              <a:rPr lang="en-GB" sz="1500">
                <a:solidFill>
                  <a:srgbClr val="72BBE8"/>
                </a:solidFill>
                <a:latin typeface="Arial Narrow" pitchFamily="34" charset="0"/>
              </a:rPr>
              <a:t> </a:t>
            </a:r>
            <a:r>
              <a:rPr lang="en-US" sz="2100" baseline="14000">
                <a:solidFill>
                  <a:srgbClr val="FFFFFF"/>
                </a:solidFill>
                <a:latin typeface="Arial Narrow" pitchFamily="34" charset="0"/>
              </a:rPr>
              <a:t>|</a:t>
            </a:r>
          </a:p>
        </p:txBody>
      </p:sp>
      <p:pic>
        <p:nvPicPr>
          <p:cNvPr id="7185"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75668" y="6040167"/>
            <a:ext cx="2943021" cy="71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867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Lst>
  <p:timing>
    <p:tnLst>
      <p:par>
        <p:cTn id="1" dur="indefinite" restart="never" nodeType="tmRoot"/>
      </p:par>
    </p:tnLst>
  </p:timing>
  <p:txStyles>
    <p:titleStyle>
      <a:lvl1pPr algn="ctr" defTabSz="914179" rtl="0" eaLnBrk="1" fontAlgn="base" hangingPunct="1">
        <a:spcBef>
          <a:spcPct val="0"/>
        </a:spcBef>
        <a:spcAft>
          <a:spcPct val="0"/>
        </a:spcAft>
        <a:defRPr sz="3500" b="1">
          <a:solidFill>
            <a:srgbClr val="000066"/>
          </a:solidFill>
          <a:latin typeface="+mj-lt"/>
          <a:ea typeface="+mj-ea"/>
          <a:cs typeface="+mj-cs"/>
        </a:defRPr>
      </a:lvl1pPr>
      <a:lvl2pPr algn="ctr" defTabSz="914179" rtl="0" eaLnBrk="1" fontAlgn="base" hangingPunct="1">
        <a:spcBef>
          <a:spcPct val="0"/>
        </a:spcBef>
        <a:spcAft>
          <a:spcPct val="0"/>
        </a:spcAft>
        <a:defRPr sz="3500" b="1">
          <a:solidFill>
            <a:srgbClr val="000066"/>
          </a:solidFill>
          <a:latin typeface="Arial" charset="0"/>
          <a:cs typeface="Arial" charset="0"/>
        </a:defRPr>
      </a:lvl2pPr>
      <a:lvl3pPr algn="ctr" defTabSz="914179" rtl="0" eaLnBrk="1" fontAlgn="base" hangingPunct="1">
        <a:spcBef>
          <a:spcPct val="0"/>
        </a:spcBef>
        <a:spcAft>
          <a:spcPct val="0"/>
        </a:spcAft>
        <a:defRPr sz="3500" b="1">
          <a:solidFill>
            <a:srgbClr val="000066"/>
          </a:solidFill>
          <a:latin typeface="Arial" charset="0"/>
          <a:cs typeface="Arial" charset="0"/>
        </a:defRPr>
      </a:lvl3pPr>
      <a:lvl4pPr algn="ctr" defTabSz="914179" rtl="0" eaLnBrk="1" fontAlgn="base" hangingPunct="1">
        <a:spcBef>
          <a:spcPct val="0"/>
        </a:spcBef>
        <a:spcAft>
          <a:spcPct val="0"/>
        </a:spcAft>
        <a:defRPr sz="3500" b="1">
          <a:solidFill>
            <a:srgbClr val="000066"/>
          </a:solidFill>
          <a:latin typeface="Arial" charset="0"/>
          <a:cs typeface="Arial" charset="0"/>
        </a:defRPr>
      </a:lvl4pPr>
      <a:lvl5pPr algn="ctr" defTabSz="914179" rtl="0" eaLnBrk="1" fontAlgn="base" hangingPunct="1">
        <a:spcBef>
          <a:spcPct val="0"/>
        </a:spcBef>
        <a:spcAft>
          <a:spcPct val="0"/>
        </a:spcAft>
        <a:defRPr sz="3500" b="1">
          <a:solidFill>
            <a:srgbClr val="000066"/>
          </a:solidFill>
          <a:latin typeface="Arial" charset="0"/>
          <a:cs typeface="Arial" charset="0"/>
        </a:defRPr>
      </a:lvl5pPr>
      <a:lvl6pPr marL="400736" algn="ctr" defTabSz="914179" rtl="0" eaLnBrk="1" fontAlgn="base" hangingPunct="1">
        <a:spcBef>
          <a:spcPct val="0"/>
        </a:spcBef>
        <a:spcAft>
          <a:spcPct val="0"/>
        </a:spcAft>
        <a:defRPr sz="3500" b="1">
          <a:solidFill>
            <a:srgbClr val="000066"/>
          </a:solidFill>
          <a:latin typeface="Arial" charset="0"/>
          <a:cs typeface="Arial" charset="0"/>
        </a:defRPr>
      </a:lvl6pPr>
      <a:lvl7pPr marL="801472" algn="ctr" defTabSz="914179" rtl="0" eaLnBrk="1" fontAlgn="base" hangingPunct="1">
        <a:spcBef>
          <a:spcPct val="0"/>
        </a:spcBef>
        <a:spcAft>
          <a:spcPct val="0"/>
        </a:spcAft>
        <a:defRPr sz="3500" b="1">
          <a:solidFill>
            <a:srgbClr val="000066"/>
          </a:solidFill>
          <a:latin typeface="Arial" charset="0"/>
          <a:cs typeface="Arial" charset="0"/>
        </a:defRPr>
      </a:lvl7pPr>
      <a:lvl8pPr marL="1202207" algn="ctr" defTabSz="914179" rtl="0" eaLnBrk="1" fontAlgn="base" hangingPunct="1">
        <a:spcBef>
          <a:spcPct val="0"/>
        </a:spcBef>
        <a:spcAft>
          <a:spcPct val="0"/>
        </a:spcAft>
        <a:defRPr sz="3500" b="1">
          <a:solidFill>
            <a:srgbClr val="000066"/>
          </a:solidFill>
          <a:latin typeface="Arial" charset="0"/>
          <a:cs typeface="Arial" charset="0"/>
        </a:defRPr>
      </a:lvl8pPr>
      <a:lvl9pPr marL="1602943" algn="ctr" defTabSz="914179" rtl="0" eaLnBrk="1" fontAlgn="base" hangingPunct="1">
        <a:spcBef>
          <a:spcPct val="0"/>
        </a:spcBef>
        <a:spcAft>
          <a:spcPct val="0"/>
        </a:spcAft>
        <a:defRPr sz="3500" b="1">
          <a:solidFill>
            <a:srgbClr val="000066"/>
          </a:solidFill>
          <a:latin typeface="Arial" charset="0"/>
          <a:cs typeface="Arial" charset="0"/>
        </a:defRPr>
      </a:lvl9pPr>
    </p:titleStyle>
    <p:bodyStyle>
      <a:lvl1pPr marL="342295" indent="-342295" algn="l" defTabSz="914179" rtl="0" eaLnBrk="1" fontAlgn="base" hangingPunct="1">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5646" indent="-282464" algn="l" defTabSz="914179" rtl="0" eaLnBrk="1" fontAlgn="base" hangingPunct="1">
        <a:spcBef>
          <a:spcPct val="20000"/>
        </a:spcBef>
        <a:spcAft>
          <a:spcPct val="0"/>
        </a:spcAft>
        <a:buClr>
          <a:srgbClr val="1E7FB8"/>
        </a:buClr>
        <a:buFont typeface="Arial" charset="0"/>
        <a:buChar char="–"/>
        <a:defRPr sz="2100">
          <a:solidFill>
            <a:srgbClr val="000066"/>
          </a:solidFill>
          <a:latin typeface="+mn-lt"/>
          <a:cs typeface="+mn-cs"/>
        </a:defRPr>
      </a:lvl2pPr>
      <a:lvl3pPr marL="1256474" indent="-269940"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3pPr>
      <a:lvl4pPr marL="1664167" indent="-226806" algn="l" defTabSz="914179" rtl="0" eaLnBrk="1" fontAlgn="base" hangingPunct="1">
        <a:spcBef>
          <a:spcPct val="20000"/>
        </a:spcBef>
        <a:spcAft>
          <a:spcPct val="0"/>
        </a:spcAft>
        <a:buClr>
          <a:srgbClr val="1E7FB8"/>
        </a:buClr>
        <a:buChar char="–"/>
        <a:defRPr sz="2100">
          <a:solidFill>
            <a:srgbClr val="000066"/>
          </a:solidFill>
          <a:latin typeface="Arial Narrow" pitchFamily="34" charset="0"/>
          <a:cs typeface="+mn-cs"/>
        </a:defRPr>
      </a:lvl4pPr>
      <a:lvl5pPr marL="1988374" indent="-144710" algn="r" defTabSz="914179" rtl="1" eaLnBrk="1" fontAlgn="base" hangingPunct="1">
        <a:spcBef>
          <a:spcPct val="20000"/>
        </a:spcBef>
        <a:spcAft>
          <a:spcPct val="0"/>
        </a:spcAft>
        <a:buChar char="»"/>
        <a:defRPr sz="2000">
          <a:solidFill>
            <a:srgbClr val="000066"/>
          </a:solidFill>
          <a:latin typeface="+mn-lt"/>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mailto:maximilienzimmermann@hotmail.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pload.wikimedia.org/wikipedia/commons/3/36/Palestinian-loss-of-land-1946-2010.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537844"/>
            <a:ext cx="9144000" cy="2387600"/>
          </a:xfrm>
        </p:spPr>
        <p:txBody>
          <a:bodyPr>
            <a:normAutofit fontScale="90000"/>
          </a:bodyPr>
          <a:lstStyle/>
          <a:p>
            <a:r>
              <a:rPr lang="fr-FR" sz="5400" dirty="0" smtClean="0">
                <a:solidFill>
                  <a:schemeClr val="accent4"/>
                </a:solidFill>
              </a:rPr>
              <a:t/>
            </a:r>
            <a:br>
              <a:rPr lang="fr-FR" sz="5400" dirty="0" smtClean="0">
                <a:solidFill>
                  <a:schemeClr val="accent4"/>
                </a:solidFill>
              </a:rPr>
            </a:br>
            <a:r>
              <a:rPr lang="fr-FR" sz="5400" dirty="0">
                <a:solidFill>
                  <a:schemeClr val="accent4"/>
                </a:solidFill>
              </a:rPr>
              <a:t/>
            </a:r>
            <a:br>
              <a:rPr lang="fr-FR" sz="5400" dirty="0">
                <a:solidFill>
                  <a:schemeClr val="accent4"/>
                </a:solidFill>
              </a:rPr>
            </a:br>
            <a:r>
              <a:rPr lang="fr-FR" sz="5400" dirty="0" smtClean="0">
                <a:solidFill>
                  <a:schemeClr val="accent4"/>
                </a:solidFill>
              </a:rPr>
              <a:t/>
            </a:r>
            <a:br>
              <a:rPr lang="fr-FR" sz="5400" dirty="0" smtClean="0">
                <a:solidFill>
                  <a:schemeClr val="accent4"/>
                </a:solidFill>
              </a:rPr>
            </a:br>
            <a:r>
              <a:rPr lang="fr-FR" sz="4400" dirty="0" smtClean="0">
                <a:solidFill>
                  <a:schemeClr val="accent4"/>
                </a:solidFill>
              </a:rPr>
              <a:t>L’intervention Psychosociale d’Urgence </a:t>
            </a:r>
            <a:br>
              <a:rPr lang="fr-FR" sz="4400" dirty="0" smtClean="0">
                <a:solidFill>
                  <a:schemeClr val="accent4"/>
                </a:solidFill>
              </a:rPr>
            </a:br>
            <a:r>
              <a:rPr lang="fr-FR" sz="4400" dirty="0" smtClean="0">
                <a:solidFill>
                  <a:schemeClr val="accent4"/>
                </a:solidFill>
              </a:rPr>
              <a:t>de </a:t>
            </a:r>
            <a:r>
              <a:rPr lang="fr-FR" sz="4400" dirty="0" err="1" smtClean="0">
                <a:solidFill>
                  <a:schemeClr val="accent4"/>
                </a:solidFill>
              </a:rPr>
              <a:t>MdM</a:t>
            </a:r>
            <a:r>
              <a:rPr lang="fr-FR" sz="4400" dirty="0" smtClean="0">
                <a:solidFill>
                  <a:schemeClr val="accent4"/>
                </a:solidFill>
              </a:rPr>
              <a:t> en Palestine</a:t>
            </a:r>
            <a:r>
              <a:rPr lang="fr-FR" sz="4400" dirty="0" smtClean="0"/>
              <a:t> </a:t>
            </a:r>
            <a:r>
              <a:rPr lang="fr-FR" sz="2000" dirty="0" smtClean="0"/>
              <a:t/>
            </a:r>
            <a:br>
              <a:rPr lang="fr-FR" sz="2000" dirty="0" smtClean="0"/>
            </a:br>
            <a:r>
              <a:rPr lang="fr-FR" sz="5400" dirty="0" smtClean="0"/>
              <a:t/>
            </a:r>
            <a:br>
              <a:rPr lang="fr-FR" sz="5400" dirty="0" smtClean="0"/>
            </a:br>
            <a:r>
              <a:rPr lang="fr-FR" sz="2700" dirty="0" smtClean="0"/>
              <a:t>Constats et pistes de réflexion pour nourrir la réflexion sur le soutien psychosocial et la prise en charge santé mentale des personnes migrantes, exilées en France</a:t>
            </a:r>
            <a:endParaRPr lang="fr-FR" sz="2700" dirty="0"/>
          </a:p>
        </p:txBody>
      </p:sp>
      <p:sp>
        <p:nvSpPr>
          <p:cNvPr id="3" name="Sous-titre 2"/>
          <p:cNvSpPr>
            <a:spLocks noGrp="1"/>
          </p:cNvSpPr>
          <p:nvPr>
            <p:ph type="subTitle" idx="1"/>
          </p:nvPr>
        </p:nvSpPr>
        <p:spPr>
          <a:xfrm>
            <a:off x="1524000" y="4323044"/>
            <a:ext cx="9144000" cy="1824401"/>
          </a:xfrm>
        </p:spPr>
        <p:txBody>
          <a:bodyPr>
            <a:normAutofit fontScale="55000" lnSpcReduction="20000"/>
          </a:bodyPr>
          <a:lstStyle/>
          <a:p>
            <a:endParaRPr lang="fr-FR" sz="2800" b="1" dirty="0" smtClean="0">
              <a:solidFill>
                <a:srgbClr val="00B050"/>
              </a:solidFill>
            </a:endParaRPr>
          </a:p>
          <a:p>
            <a:endParaRPr lang="fr-FR" dirty="0"/>
          </a:p>
          <a:p>
            <a:r>
              <a:rPr lang="fr-FR" sz="3300" dirty="0" smtClean="0"/>
              <a:t>JMF, Biarritz, Novembre 2017</a:t>
            </a:r>
          </a:p>
          <a:p>
            <a:endParaRPr lang="fr-FR" sz="3200" dirty="0" smtClean="0"/>
          </a:p>
          <a:p>
            <a:r>
              <a:rPr lang="fr-FR" sz="3200" dirty="0" smtClean="0">
                <a:solidFill>
                  <a:srgbClr val="0070C0"/>
                </a:solidFill>
              </a:rPr>
              <a:t>Maximilien Zimmermann,  psychologue clinicien, </a:t>
            </a:r>
          </a:p>
          <a:p>
            <a:r>
              <a:rPr lang="fr-FR" sz="3200" dirty="0" smtClean="0">
                <a:solidFill>
                  <a:srgbClr val="0070C0"/>
                </a:solidFill>
              </a:rPr>
              <a:t>Ancien Coordinateur Santé Mentale sur la  Mission Palestine (2014-2017)</a:t>
            </a:r>
            <a:endParaRPr lang="fr-FR" sz="3200" dirty="0">
              <a:solidFill>
                <a:srgbClr val="0070C0"/>
              </a:solidFill>
            </a:endParaRPr>
          </a:p>
        </p:txBody>
      </p:sp>
      <p:pic>
        <p:nvPicPr>
          <p:cNvPr id="5" name="Picture 4" descr="E:\CDC visit\logo MdM Arabic FINAL.jpg"/>
          <p:cNvPicPr/>
          <p:nvPr/>
        </p:nvPicPr>
        <p:blipFill>
          <a:blip r:embed="rId3" cstate="print"/>
          <a:srcRect/>
          <a:stretch>
            <a:fillRect/>
          </a:stretch>
        </p:blipFill>
        <p:spPr bwMode="auto">
          <a:xfrm>
            <a:off x="5678027" y="594584"/>
            <a:ext cx="955863" cy="1169446"/>
          </a:xfrm>
          <a:prstGeom prst="rect">
            <a:avLst/>
          </a:prstGeom>
          <a:noFill/>
          <a:ln w="9525">
            <a:noFill/>
            <a:miter lim="800000"/>
            <a:headEnd/>
            <a:tailEnd/>
          </a:ln>
        </p:spPr>
      </p:pic>
    </p:spTree>
    <p:extLst>
      <p:ext uri="{BB962C8B-B14F-4D97-AF65-F5344CB8AC3E}">
        <p14:creationId xmlns:p14="http://schemas.microsoft.com/office/powerpoint/2010/main" val="1141222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QD8L1088.JPG"/>
          <p:cNvPicPr>
            <a:picLocks noGrp="1" noChangeAspect="1"/>
          </p:cNvPicPr>
          <p:nvPr/>
        </p:nvPicPr>
        <p:blipFill rotWithShape="1">
          <a:blip r:embed="rId3" cstate="screen">
            <a:extLst>
              <a:ext uri="{28A0092B-C50C-407E-A947-70E740481C1C}">
                <a14:useLocalDpi xmlns:a14="http://schemas.microsoft.com/office/drawing/2010/main"/>
              </a:ext>
            </a:extLst>
          </a:blip>
          <a:srcRect t="-1120" b="-741"/>
          <a:stretch/>
        </p:blipFill>
        <p:spPr bwMode="auto">
          <a:xfrm>
            <a:off x="3407710" y="3573016"/>
            <a:ext cx="3060591" cy="244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4" descr="Patients waiting for MH clinic in provincial hospital of Muyinga 2006.jpg"/>
          <p:cNvPicPr>
            <a:picLocks noGrp="1" noChangeAspect="1"/>
          </p:cNvPicPr>
          <p:nvPr/>
        </p:nvPicPr>
        <p:blipFill rotWithShape="1">
          <a:blip r:embed="rId4" cstate="screen">
            <a:extLst>
              <a:ext uri="{28A0092B-C50C-407E-A947-70E740481C1C}">
                <a14:useLocalDpi xmlns:a14="http://schemas.microsoft.com/office/drawing/2010/main"/>
              </a:ext>
            </a:extLst>
          </a:blip>
          <a:srcRect t="-1817" b="-1551"/>
          <a:stretch/>
        </p:blipFill>
        <p:spPr bwMode="auto">
          <a:xfrm>
            <a:off x="527381" y="3577739"/>
            <a:ext cx="3072341" cy="24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7"/>
          <p:cNvPicPr>
            <a:picLocks noGrp="1" noChangeAspect="1"/>
          </p:cNvPicPr>
          <p:nvPr/>
        </p:nvPicPr>
        <p:blipFill>
          <a:blip r:embed="rId5">
            <a:extLst>
              <a:ext uri="{28A0092B-C50C-407E-A947-70E740481C1C}">
                <a14:useLocalDpi xmlns:a14="http://schemas.microsoft.com/office/drawing/2010/main"/>
              </a:ext>
            </a:extLst>
          </a:blip>
          <a:stretch>
            <a:fillRect/>
          </a:stretch>
        </p:blipFill>
        <p:spPr bwMode="auto">
          <a:xfrm>
            <a:off x="9360372" y="3577734"/>
            <a:ext cx="2468705" cy="241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descr="Clinic 039.jpg"/>
          <p:cNvPicPr>
            <a:picLocks noGrp="1" noChangeAspect="1"/>
          </p:cNvPicPr>
          <p:nvPr/>
        </p:nvPicPr>
        <p:blipFill rotWithShape="1">
          <a:blip r:embed="rId6" cstate="screen">
            <a:extLst>
              <a:ext uri="{28A0092B-C50C-407E-A947-70E740481C1C}">
                <a14:useLocalDpi xmlns:a14="http://schemas.microsoft.com/office/drawing/2010/main"/>
              </a:ext>
            </a:extLst>
          </a:blip>
          <a:srcRect t="-374"/>
          <a:stretch/>
        </p:blipFill>
        <p:spPr bwMode="auto">
          <a:xfrm>
            <a:off x="6384039" y="3577737"/>
            <a:ext cx="3024153" cy="241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Interventions </a:t>
            </a:r>
            <a:r>
              <a:rPr lang="en-US" dirty="0" err="1" smtClean="0"/>
              <a:t>psychologiques</a:t>
            </a:r>
            <a:endParaRPr lang="en-US" dirty="0"/>
          </a:p>
        </p:txBody>
      </p:sp>
      <p:sp>
        <p:nvSpPr>
          <p:cNvPr id="3" name="Content Placeholder 2"/>
          <p:cNvSpPr>
            <a:spLocks noGrp="1"/>
          </p:cNvSpPr>
          <p:nvPr>
            <p:ph idx="1"/>
          </p:nvPr>
        </p:nvSpPr>
        <p:spPr>
          <a:xfrm>
            <a:off x="590056" y="1268761"/>
            <a:ext cx="11055335" cy="2304256"/>
          </a:xfrm>
        </p:spPr>
        <p:txBody>
          <a:bodyPr/>
          <a:lstStyle/>
          <a:p>
            <a:r>
              <a:rPr lang="en-US" sz="2300" dirty="0" err="1" smtClean="0"/>
              <a:t>Aucun</a:t>
            </a:r>
            <a:r>
              <a:rPr lang="en-US" sz="2300" dirty="0" smtClean="0"/>
              <a:t> pays </a:t>
            </a:r>
            <a:r>
              <a:rPr lang="en-US" sz="2300" dirty="0" err="1" smtClean="0"/>
              <a:t>n’a</a:t>
            </a:r>
            <a:r>
              <a:rPr lang="en-US" sz="2300" dirty="0" smtClean="0"/>
              <a:t> les </a:t>
            </a:r>
            <a:r>
              <a:rPr lang="en-US" sz="2300" dirty="0" err="1" smtClean="0"/>
              <a:t>ressources</a:t>
            </a:r>
            <a:r>
              <a:rPr lang="en-US" sz="2300" dirty="0" smtClean="0"/>
              <a:t> </a:t>
            </a:r>
            <a:r>
              <a:rPr lang="en-US" sz="2300" dirty="0" err="1" smtClean="0"/>
              <a:t>en</a:t>
            </a:r>
            <a:r>
              <a:rPr lang="en-US" sz="2300" dirty="0" smtClean="0"/>
              <a:t> santé </a:t>
            </a:r>
            <a:r>
              <a:rPr lang="en-US" sz="2300" dirty="0" err="1" smtClean="0"/>
              <a:t>mentale</a:t>
            </a:r>
            <a:r>
              <a:rPr lang="en-US" sz="2300" dirty="0" smtClean="0"/>
              <a:t> pour </a:t>
            </a:r>
            <a:r>
              <a:rPr lang="en-US" sz="2300" dirty="0" err="1" smtClean="0"/>
              <a:t>tous</a:t>
            </a:r>
            <a:r>
              <a:rPr lang="en-US" sz="2300" dirty="0" smtClean="0"/>
              <a:t> les </a:t>
            </a:r>
            <a:r>
              <a:rPr lang="en-US" sz="2300" dirty="0" err="1" smtClean="0"/>
              <a:t>besoins</a:t>
            </a:r>
            <a:r>
              <a:rPr lang="en-US" sz="2300" dirty="0" smtClean="0"/>
              <a:t>: </a:t>
            </a:r>
            <a:r>
              <a:rPr lang="en-US" sz="2300" dirty="0" err="1" smtClean="0"/>
              <a:t>besoin</a:t>
            </a:r>
            <a:r>
              <a:rPr lang="en-US" sz="2300" dirty="0" smtClean="0"/>
              <a:t> </a:t>
            </a:r>
            <a:r>
              <a:rPr lang="en-US" sz="2300" dirty="0" err="1" smtClean="0"/>
              <a:t>d’approches</a:t>
            </a:r>
            <a:r>
              <a:rPr lang="en-US" sz="2300" dirty="0" smtClean="0"/>
              <a:t> </a:t>
            </a:r>
            <a:r>
              <a:rPr lang="en-US" sz="2300" dirty="0" err="1" smtClean="0"/>
              <a:t>innovantes</a:t>
            </a:r>
            <a:r>
              <a:rPr lang="en-US" sz="2300" dirty="0"/>
              <a:t> </a:t>
            </a:r>
            <a:r>
              <a:rPr lang="en-US" sz="2300" dirty="0" smtClean="0"/>
              <a:t>à </a:t>
            </a:r>
            <a:r>
              <a:rPr lang="en-US" sz="2300" dirty="0" err="1" smtClean="0"/>
              <a:t>moindre</a:t>
            </a:r>
            <a:r>
              <a:rPr lang="en-US" sz="2300" dirty="0" smtClean="0"/>
              <a:t> </a:t>
            </a:r>
            <a:r>
              <a:rPr lang="en-US" sz="2300" dirty="0" err="1" smtClean="0"/>
              <a:t>coût</a:t>
            </a:r>
            <a:endParaRPr lang="en-US" sz="2300" dirty="0" smtClean="0"/>
          </a:p>
          <a:p>
            <a:r>
              <a:rPr lang="en-US" sz="2300" dirty="0" smtClean="0"/>
              <a:t>Les interventions </a:t>
            </a:r>
            <a:r>
              <a:rPr lang="en-US" sz="2300" dirty="0" err="1" smtClean="0"/>
              <a:t>psychologiques</a:t>
            </a:r>
            <a:r>
              <a:rPr lang="en-US" sz="2300" dirty="0"/>
              <a:t> </a:t>
            </a:r>
            <a:r>
              <a:rPr lang="en-US" sz="2300" dirty="0" smtClean="0"/>
              <a:t>de </a:t>
            </a:r>
            <a:r>
              <a:rPr lang="en-US" sz="2300" dirty="0" err="1" smtClean="0"/>
              <a:t>faible</a:t>
            </a:r>
            <a:r>
              <a:rPr lang="en-US" sz="2300" dirty="0" smtClean="0"/>
              <a:t> </a:t>
            </a:r>
            <a:r>
              <a:rPr lang="en-US" sz="2300" dirty="0" err="1" smtClean="0"/>
              <a:t>intensité</a:t>
            </a:r>
            <a:r>
              <a:rPr lang="en-US" sz="2300" dirty="0" smtClean="0"/>
              <a:t> </a:t>
            </a:r>
            <a:r>
              <a:rPr lang="en-US" sz="2300" dirty="0" err="1" smtClean="0"/>
              <a:t>sont</a:t>
            </a:r>
            <a:r>
              <a:rPr lang="en-US" sz="2300" dirty="0" smtClean="0"/>
              <a:t> </a:t>
            </a:r>
            <a:r>
              <a:rPr lang="en-US" sz="2300" dirty="0" err="1" smtClean="0"/>
              <a:t>prometteuses</a:t>
            </a:r>
            <a:r>
              <a:rPr lang="en-US" sz="2300" dirty="0"/>
              <a:t> </a:t>
            </a:r>
            <a:r>
              <a:rPr lang="en-US" sz="2300" dirty="0" smtClean="0"/>
              <a:t>et </a:t>
            </a:r>
            <a:r>
              <a:rPr lang="en-US" sz="2300" dirty="0" err="1" smtClean="0"/>
              <a:t>sont</a:t>
            </a:r>
            <a:r>
              <a:rPr lang="en-US" sz="2300" dirty="0" smtClean="0"/>
              <a:t> </a:t>
            </a:r>
            <a:r>
              <a:rPr lang="en-US" sz="2300" dirty="0" err="1" smtClean="0"/>
              <a:t>actuellement</a:t>
            </a:r>
            <a:r>
              <a:rPr lang="en-US" sz="2300" dirty="0" smtClean="0"/>
              <a:t> un </a:t>
            </a:r>
            <a:r>
              <a:rPr lang="en-US" sz="2300" dirty="0" err="1" smtClean="0"/>
              <a:t>domaine</a:t>
            </a:r>
            <a:r>
              <a:rPr lang="en-US" sz="2300" dirty="0" smtClean="0"/>
              <a:t> de </a:t>
            </a:r>
            <a:r>
              <a:rPr lang="en-US" sz="2300" dirty="0" err="1" smtClean="0"/>
              <a:t>Recherche</a:t>
            </a:r>
            <a:r>
              <a:rPr lang="en-US" sz="2300" dirty="0" smtClean="0"/>
              <a:t> </a:t>
            </a:r>
            <a:r>
              <a:rPr lang="en-US" sz="2300" dirty="0" err="1" smtClean="0"/>
              <a:t>prioritaire</a:t>
            </a:r>
            <a:r>
              <a:rPr lang="en-US" sz="2300" dirty="0" smtClean="0"/>
              <a:t> </a:t>
            </a:r>
            <a:r>
              <a:rPr lang="en-US" sz="2300" dirty="0" err="1" smtClean="0"/>
              <a:t>dans</a:t>
            </a:r>
            <a:r>
              <a:rPr lang="en-US" sz="2300" dirty="0" smtClean="0"/>
              <a:t> le monde</a:t>
            </a:r>
            <a:endParaRPr lang="en-US" sz="2300" dirty="0"/>
          </a:p>
        </p:txBody>
      </p:sp>
    </p:spTree>
    <p:extLst>
      <p:ext uri="{BB962C8B-B14F-4D97-AF65-F5344CB8AC3E}">
        <p14:creationId xmlns:p14="http://schemas.microsoft.com/office/powerpoint/2010/main" val="340086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Recherches</a:t>
            </a:r>
            <a:r>
              <a:rPr lang="en-US" dirty="0" smtClean="0"/>
              <a:t> </a:t>
            </a:r>
            <a:r>
              <a:rPr lang="en-US" dirty="0" err="1" smtClean="0"/>
              <a:t>actuelles</a:t>
            </a:r>
            <a:endParaRPr lang="en-GB" dirty="0"/>
          </a:p>
        </p:txBody>
      </p:sp>
      <p:sp>
        <p:nvSpPr>
          <p:cNvPr id="3" name="Content Placeholder 2"/>
          <p:cNvSpPr>
            <a:spLocks noGrp="1"/>
          </p:cNvSpPr>
          <p:nvPr>
            <p:ph idx="1"/>
          </p:nvPr>
        </p:nvSpPr>
        <p:spPr/>
        <p:txBody>
          <a:bodyPr>
            <a:normAutofit/>
          </a:bodyPr>
          <a:lstStyle/>
          <a:p>
            <a:r>
              <a:rPr lang="en-US" dirty="0" smtClean="0"/>
              <a:t>Evidence </a:t>
            </a:r>
            <a:r>
              <a:rPr lang="en-US" dirty="0" err="1" smtClean="0"/>
              <a:t>croissante</a:t>
            </a:r>
            <a:r>
              <a:rPr lang="en-US" dirty="0" smtClean="0"/>
              <a:t> pour </a:t>
            </a:r>
            <a:r>
              <a:rPr lang="en-US" dirty="0" err="1" smtClean="0"/>
              <a:t>ce</a:t>
            </a:r>
            <a:r>
              <a:rPr lang="en-US" dirty="0" smtClean="0"/>
              <a:t> type </a:t>
            </a:r>
            <a:r>
              <a:rPr lang="en-US" dirty="0" err="1" smtClean="0"/>
              <a:t>d’interventions</a:t>
            </a:r>
            <a:r>
              <a:rPr lang="en-US" dirty="0" smtClean="0"/>
              <a:t> </a:t>
            </a:r>
            <a:r>
              <a:rPr lang="en-US" dirty="0" err="1" smtClean="0"/>
              <a:t>dans</a:t>
            </a:r>
            <a:r>
              <a:rPr lang="en-US" dirty="0" smtClean="0"/>
              <a:t> </a:t>
            </a:r>
            <a:r>
              <a:rPr lang="en-US" dirty="0" err="1" smtClean="0"/>
              <a:t>différents</a:t>
            </a:r>
            <a:r>
              <a:rPr lang="en-US" dirty="0" smtClean="0"/>
              <a:t> </a:t>
            </a:r>
            <a:r>
              <a:rPr lang="en-US" dirty="0" err="1" smtClean="0"/>
              <a:t>contextes</a:t>
            </a:r>
            <a:endParaRPr lang="en-US" dirty="0" smtClean="0"/>
          </a:p>
          <a:p>
            <a:pPr lvl="1"/>
            <a:r>
              <a:rPr lang="en-US" dirty="0" smtClean="0"/>
              <a:t>Avant 2003, </a:t>
            </a:r>
            <a:r>
              <a:rPr lang="en-US" dirty="0" err="1" smtClean="0"/>
              <a:t>aucun</a:t>
            </a:r>
            <a:r>
              <a:rPr lang="en-US" dirty="0"/>
              <a:t> </a:t>
            </a:r>
            <a:r>
              <a:rPr lang="en-US" dirty="0" err="1" smtClean="0"/>
              <a:t>essai</a:t>
            </a:r>
            <a:r>
              <a:rPr lang="en-US" dirty="0" smtClean="0"/>
              <a:t> </a:t>
            </a:r>
            <a:r>
              <a:rPr lang="en-US" dirty="0" err="1" smtClean="0"/>
              <a:t>dans</a:t>
            </a:r>
            <a:r>
              <a:rPr lang="en-US" dirty="0" smtClean="0"/>
              <a:t> pays à </a:t>
            </a:r>
            <a:r>
              <a:rPr lang="en-US" dirty="0" err="1" smtClean="0"/>
              <a:t>revenus</a:t>
            </a:r>
            <a:r>
              <a:rPr lang="en-US" dirty="0" smtClean="0"/>
              <a:t> </a:t>
            </a:r>
            <a:r>
              <a:rPr lang="en-US" dirty="0" err="1" smtClean="0"/>
              <a:t>faibles</a:t>
            </a:r>
            <a:r>
              <a:rPr lang="en-US" dirty="0" smtClean="0"/>
              <a:t> et </a:t>
            </a:r>
            <a:r>
              <a:rPr lang="en-US" dirty="0" err="1" smtClean="0"/>
              <a:t>moyens</a:t>
            </a:r>
            <a:endParaRPr lang="en-US" dirty="0" smtClean="0"/>
          </a:p>
          <a:p>
            <a:pPr lvl="1"/>
            <a:r>
              <a:rPr lang="en-US" dirty="0" err="1" smtClean="0"/>
              <a:t>Maintenant</a:t>
            </a:r>
            <a:r>
              <a:rPr lang="en-US" dirty="0" smtClean="0"/>
              <a:t>: </a:t>
            </a:r>
            <a:r>
              <a:rPr lang="en-US" dirty="0"/>
              <a:t>5</a:t>
            </a:r>
            <a:r>
              <a:rPr lang="en-US" dirty="0" smtClean="0"/>
              <a:t>0+ </a:t>
            </a:r>
            <a:r>
              <a:rPr lang="en-US" dirty="0" err="1" smtClean="0"/>
              <a:t>essais</a:t>
            </a:r>
            <a:r>
              <a:rPr lang="en-US" dirty="0" smtClean="0"/>
              <a:t>  </a:t>
            </a:r>
            <a:r>
              <a:rPr lang="en-US" dirty="0" err="1" smtClean="0"/>
              <a:t>suggérant</a:t>
            </a:r>
            <a:r>
              <a:rPr lang="en-US" dirty="0" smtClean="0"/>
              <a:t> </a:t>
            </a:r>
          </a:p>
          <a:p>
            <a:pPr marL="1314450" lvl="3" indent="0">
              <a:buNone/>
            </a:pPr>
            <a:r>
              <a:rPr lang="en-US" dirty="0" smtClean="0">
                <a:latin typeface="+mn-lt"/>
              </a:rPr>
              <a:t>- CBT  et IPT </a:t>
            </a:r>
            <a:r>
              <a:rPr lang="en-US" dirty="0" err="1" smtClean="0">
                <a:latin typeface="+mn-lt"/>
              </a:rPr>
              <a:t>semblent</a:t>
            </a:r>
            <a:r>
              <a:rPr lang="en-US" dirty="0" smtClean="0">
                <a:latin typeface="+mn-lt"/>
              </a:rPr>
              <a:t> </a:t>
            </a:r>
            <a:r>
              <a:rPr lang="en-US" dirty="0" err="1" smtClean="0">
                <a:latin typeface="+mn-lt"/>
              </a:rPr>
              <a:t>fonctionnern</a:t>
            </a:r>
            <a:r>
              <a:rPr lang="en-US" dirty="0" smtClean="0">
                <a:latin typeface="+mn-lt"/>
              </a:rPr>
              <a:t> </a:t>
            </a:r>
            <a:r>
              <a:rPr lang="en-US" dirty="0" err="1" smtClean="0">
                <a:latin typeface="+mn-lt"/>
              </a:rPr>
              <a:t>en</a:t>
            </a:r>
            <a:r>
              <a:rPr lang="en-US" dirty="0" smtClean="0">
                <a:latin typeface="+mn-lt"/>
              </a:rPr>
              <a:t> </a:t>
            </a:r>
            <a:r>
              <a:rPr lang="en-US" dirty="0" err="1" smtClean="0">
                <a:latin typeface="+mn-lt"/>
              </a:rPr>
              <a:t>dehors</a:t>
            </a:r>
            <a:r>
              <a:rPr lang="en-US" dirty="0" smtClean="0">
                <a:latin typeface="+mn-lt"/>
              </a:rPr>
              <a:t> de </a:t>
            </a:r>
            <a:r>
              <a:rPr lang="en-US" dirty="0" err="1" smtClean="0">
                <a:latin typeface="+mn-lt"/>
              </a:rPr>
              <a:t>contextes</a:t>
            </a:r>
            <a:r>
              <a:rPr lang="en-US" dirty="0" smtClean="0">
                <a:latin typeface="+mn-lt"/>
              </a:rPr>
              <a:t> </a:t>
            </a:r>
            <a:r>
              <a:rPr lang="en-US" dirty="0" err="1" smtClean="0">
                <a:latin typeface="+mn-lt"/>
              </a:rPr>
              <a:t>occidentaux</a:t>
            </a:r>
            <a:endParaRPr lang="en-US" dirty="0" smtClean="0">
              <a:latin typeface="+mn-lt"/>
            </a:endParaRPr>
          </a:p>
          <a:p>
            <a:pPr marL="1314450" lvl="3" indent="0">
              <a:buNone/>
            </a:pPr>
            <a:r>
              <a:rPr lang="en-US" dirty="0" smtClean="0">
                <a:latin typeface="+mn-lt"/>
              </a:rPr>
              <a:t>- Et </a:t>
            </a:r>
            <a:r>
              <a:rPr lang="en-US" dirty="0" err="1" smtClean="0">
                <a:latin typeface="+mn-lt"/>
              </a:rPr>
              <a:t>fonctionnent</a:t>
            </a:r>
            <a:r>
              <a:rPr lang="en-US" dirty="0" smtClean="0">
                <a:latin typeface="+mn-lt"/>
              </a:rPr>
              <a:t> encore </a:t>
            </a:r>
            <a:r>
              <a:rPr lang="en-US" dirty="0" err="1" smtClean="0">
                <a:latin typeface="+mn-lt"/>
              </a:rPr>
              <a:t>mieux</a:t>
            </a:r>
            <a:r>
              <a:rPr lang="en-US" dirty="0" smtClean="0">
                <a:latin typeface="+mn-lt"/>
              </a:rPr>
              <a:t> </a:t>
            </a:r>
            <a:r>
              <a:rPr lang="en-US" dirty="0" err="1" smtClean="0">
                <a:latin typeface="+mn-lt"/>
              </a:rPr>
              <a:t>si</a:t>
            </a:r>
            <a:r>
              <a:rPr lang="en-US" dirty="0" smtClean="0">
                <a:latin typeface="+mn-lt"/>
              </a:rPr>
              <a:t> </a:t>
            </a:r>
            <a:r>
              <a:rPr lang="en-US" dirty="0" err="1" smtClean="0">
                <a:latin typeface="+mn-lt"/>
              </a:rPr>
              <a:t>il</a:t>
            </a:r>
            <a:r>
              <a:rPr lang="en-US" dirty="0" smtClean="0">
                <a:latin typeface="+mn-lt"/>
              </a:rPr>
              <a:t> y a </a:t>
            </a:r>
            <a:r>
              <a:rPr lang="en-US" dirty="0" err="1" smtClean="0">
                <a:latin typeface="+mn-lt"/>
              </a:rPr>
              <a:t>une</a:t>
            </a:r>
            <a:r>
              <a:rPr lang="en-US" dirty="0" smtClean="0">
                <a:latin typeface="+mn-lt"/>
              </a:rPr>
              <a:t> adaptation aux </a:t>
            </a:r>
            <a:r>
              <a:rPr lang="en-US" dirty="0" err="1" smtClean="0">
                <a:latin typeface="+mn-lt"/>
              </a:rPr>
              <a:t>contextes</a:t>
            </a:r>
            <a:endParaRPr lang="en-US" dirty="0">
              <a:latin typeface="+mn-lt"/>
            </a:endParaRPr>
          </a:p>
          <a:p>
            <a:r>
              <a:rPr lang="en-US" dirty="0" smtClean="0"/>
              <a:t>La </a:t>
            </a:r>
            <a:r>
              <a:rPr lang="en-US" dirty="0" err="1" smtClean="0"/>
              <a:t>Recherche</a:t>
            </a:r>
            <a:r>
              <a:rPr lang="en-US" dirty="0" smtClean="0"/>
              <a:t> </a:t>
            </a:r>
            <a:r>
              <a:rPr lang="en-US" dirty="0" err="1" smtClean="0"/>
              <a:t>suggère</a:t>
            </a:r>
            <a:r>
              <a:rPr lang="en-US" dirty="0" smtClean="0"/>
              <a:t> de plus </a:t>
            </a:r>
            <a:r>
              <a:rPr lang="en-US" dirty="0" err="1" smtClean="0"/>
              <a:t>en</a:t>
            </a:r>
            <a:r>
              <a:rPr lang="en-US" dirty="0" smtClean="0"/>
              <a:t> plus </a:t>
            </a:r>
            <a:r>
              <a:rPr lang="en-US" dirty="0" err="1" smtClean="0"/>
              <a:t>que</a:t>
            </a:r>
            <a:r>
              <a:rPr lang="en-US" dirty="0" smtClean="0"/>
              <a:t> </a:t>
            </a:r>
            <a:r>
              <a:rPr lang="en-US" dirty="0" err="1" smtClean="0"/>
              <a:t>ces</a:t>
            </a:r>
            <a:r>
              <a:rPr lang="en-US" dirty="0" smtClean="0"/>
              <a:t> interventions </a:t>
            </a:r>
            <a:r>
              <a:rPr lang="en-US" dirty="0" err="1" smtClean="0"/>
              <a:t>peuvent</a:t>
            </a:r>
            <a:r>
              <a:rPr lang="en-US" dirty="0" smtClean="0"/>
              <a:t> </a:t>
            </a:r>
            <a:r>
              <a:rPr lang="en-US" dirty="0" err="1" smtClean="0"/>
              <a:t>être</a:t>
            </a:r>
            <a:r>
              <a:rPr lang="en-US" dirty="0" smtClean="0"/>
              <a:t> </a:t>
            </a:r>
            <a:r>
              <a:rPr lang="en-US" dirty="0" err="1" smtClean="0"/>
              <a:t>déliverées</a:t>
            </a:r>
            <a:r>
              <a:rPr lang="en-US" dirty="0" smtClean="0"/>
              <a:t> par des non </a:t>
            </a:r>
            <a:r>
              <a:rPr lang="en-US" dirty="0" err="1" smtClean="0"/>
              <a:t>spécialistes</a:t>
            </a:r>
            <a:r>
              <a:rPr lang="en-US" dirty="0" smtClean="0"/>
              <a:t> </a:t>
            </a:r>
          </a:p>
          <a:p>
            <a:r>
              <a:rPr lang="en-US" dirty="0" smtClean="0"/>
              <a:t>La </a:t>
            </a:r>
            <a:r>
              <a:rPr lang="en-US" dirty="0" err="1" smtClean="0"/>
              <a:t>Recherche</a:t>
            </a:r>
            <a:r>
              <a:rPr lang="en-US" dirty="0" smtClean="0"/>
              <a:t> </a:t>
            </a:r>
            <a:r>
              <a:rPr lang="en-US" dirty="0" err="1" smtClean="0"/>
              <a:t>suggère</a:t>
            </a:r>
            <a:r>
              <a:rPr lang="en-US" dirty="0" smtClean="0"/>
              <a:t> </a:t>
            </a:r>
            <a:r>
              <a:rPr lang="en-US" dirty="0" err="1" smtClean="0"/>
              <a:t>que</a:t>
            </a:r>
            <a:r>
              <a:rPr lang="en-US" dirty="0" smtClean="0"/>
              <a:t> des interventions simples </a:t>
            </a:r>
            <a:r>
              <a:rPr lang="en-US" dirty="0" err="1" smtClean="0"/>
              <a:t>peuvent</a:t>
            </a:r>
            <a:r>
              <a:rPr lang="en-US" dirty="0" smtClean="0"/>
              <a:t> </a:t>
            </a:r>
            <a:r>
              <a:rPr lang="en-US" dirty="0" err="1" smtClean="0"/>
              <a:t>être</a:t>
            </a:r>
            <a:r>
              <a:rPr lang="en-US" dirty="0" smtClean="0"/>
              <a:t> </a:t>
            </a:r>
            <a:r>
              <a:rPr lang="en-US" dirty="0" err="1" smtClean="0"/>
              <a:t>efficaces</a:t>
            </a:r>
            <a:r>
              <a:rPr lang="en-US" dirty="0" smtClean="0"/>
              <a:t> pour des troubles </a:t>
            </a:r>
            <a:r>
              <a:rPr lang="en-US" dirty="0" err="1" smtClean="0"/>
              <a:t>émotionnelles</a:t>
            </a:r>
            <a:r>
              <a:rPr lang="en-US" dirty="0" smtClean="0"/>
              <a:t> </a:t>
            </a:r>
            <a:r>
              <a:rPr lang="en-US" dirty="0" err="1" smtClean="0"/>
              <a:t>sévères</a:t>
            </a:r>
            <a:r>
              <a:rPr lang="en-US" dirty="0" smtClean="0"/>
              <a:t> (</a:t>
            </a:r>
            <a:r>
              <a:rPr lang="en-US" dirty="0" err="1" smtClean="0"/>
              <a:t>eg</a:t>
            </a:r>
            <a:r>
              <a:rPr lang="en-US" dirty="0" smtClean="0"/>
              <a:t> </a:t>
            </a:r>
            <a:r>
              <a:rPr lang="en-US" dirty="0" err="1" smtClean="0"/>
              <a:t>dépression</a:t>
            </a:r>
            <a:r>
              <a:rPr lang="en-US" dirty="0" smtClean="0"/>
              <a:t> </a:t>
            </a:r>
            <a:r>
              <a:rPr lang="en-US" dirty="0" err="1" smtClean="0"/>
              <a:t>clinique</a:t>
            </a:r>
            <a:r>
              <a:rPr lang="en-US" dirty="0" smtClean="0"/>
              <a:t>)</a:t>
            </a:r>
          </a:p>
          <a:p>
            <a:endParaRPr lang="en-US" dirty="0"/>
          </a:p>
          <a:p>
            <a:endParaRPr lang="en-GB" dirty="0"/>
          </a:p>
        </p:txBody>
      </p:sp>
    </p:spTree>
    <p:extLst>
      <p:ext uri="{BB962C8B-B14F-4D97-AF65-F5344CB8AC3E}">
        <p14:creationId xmlns:p14="http://schemas.microsoft.com/office/powerpoint/2010/main" val="33331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63" y="275012"/>
            <a:ext cx="10972076" cy="849732"/>
          </a:xfrm>
        </p:spPr>
        <p:txBody>
          <a:bodyPr>
            <a:normAutofit/>
          </a:bodyPr>
          <a:lstStyle/>
          <a:p>
            <a:r>
              <a:rPr lang="en-US" dirty="0" err="1" smtClean="0"/>
              <a:t>Vers</a:t>
            </a:r>
            <a:r>
              <a:rPr lang="en-US" dirty="0" smtClean="0"/>
              <a:t> des interventions </a:t>
            </a:r>
            <a:r>
              <a:rPr lang="en-US" dirty="0" err="1" smtClean="0"/>
              <a:t>psychologiques</a:t>
            </a:r>
            <a:r>
              <a:rPr lang="en-US" dirty="0" smtClean="0"/>
              <a:t> </a:t>
            </a:r>
            <a:r>
              <a:rPr lang="en-US" dirty="0" err="1" smtClean="0"/>
              <a:t>modulables</a:t>
            </a:r>
            <a:endParaRPr lang="en-GB" dirty="0"/>
          </a:p>
        </p:txBody>
      </p:sp>
      <p:sp>
        <p:nvSpPr>
          <p:cNvPr id="3" name="Text Placeholder 2"/>
          <p:cNvSpPr>
            <a:spLocks noGrp="1"/>
          </p:cNvSpPr>
          <p:nvPr>
            <p:ph type="body" idx="1"/>
          </p:nvPr>
        </p:nvSpPr>
        <p:spPr>
          <a:xfrm>
            <a:off x="133447" y="1269229"/>
            <a:ext cx="5386489" cy="639293"/>
          </a:xfrm>
        </p:spPr>
        <p:txBody>
          <a:bodyPr>
            <a:noAutofit/>
          </a:bodyPr>
          <a:lstStyle/>
          <a:p>
            <a:r>
              <a:rPr lang="en-US" dirty="0" smtClean="0"/>
              <a:t>Interventions </a:t>
            </a:r>
            <a:r>
              <a:rPr lang="en-US" dirty="0" err="1" smtClean="0"/>
              <a:t>conventionnelles</a:t>
            </a:r>
            <a:endParaRPr lang="en-GB" dirty="0"/>
          </a:p>
        </p:txBody>
      </p:sp>
      <p:sp>
        <p:nvSpPr>
          <p:cNvPr id="4" name="Content Placeholder 3"/>
          <p:cNvSpPr>
            <a:spLocks noGrp="1"/>
          </p:cNvSpPr>
          <p:nvPr>
            <p:ph sz="half" idx="2"/>
          </p:nvPr>
        </p:nvSpPr>
        <p:spPr>
          <a:xfrm>
            <a:off x="623392" y="1916832"/>
            <a:ext cx="4896544" cy="3951288"/>
          </a:xfrm>
        </p:spPr>
        <p:txBody>
          <a:bodyPr>
            <a:normAutofit/>
          </a:bodyPr>
          <a:lstStyle/>
          <a:p>
            <a:endParaRPr lang="en-US" sz="2200" dirty="0" smtClean="0"/>
          </a:p>
          <a:p>
            <a:r>
              <a:rPr lang="en-US" sz="2200" dirty="0" smtClean="0"/>
              <a:t>Par des </a:t>
            </a:r>
            <a:r>
              <a:rPr lang="en-US" sz="2200" dirty="0" err="1" smtClean="0"/>
              <a:t>spécialistes</a:t>
            </a:r>
            <a:endParaRPr lang="en-US" sz="2200" dirty="0"/>
          </a:p>
          <a:p>
            <a:r>
              <a:rPr lang="en-US" sz="2200" dirty="0" err="1" smtClean="0"/>
              <a:t>Souvent</a:t>
            </a:r>
            <a:r>
              <a:rPr lang="en-US" sz="2200" dirty="0" smtClean="0"/>
              <a:t> beaucoup de séances</a:t>
            </a:r>
            <a:endParaRPr lang="en-US" sz="2200" dirty="0"/>
          </a:p>
          <a:p>
            <a:r>
              <a:rPr lang="en-US" sz="2200" dirty="0" err="1" smtClean="0"/>
              <a:t>Souvent</a:t>
            </a:r>
            <a:r>
              <a:rPr lang="en-US" sz="2200" dirty="0" smtClean="0"/>
              <a:t> un diagnostic </a:t>
            </a:r>
            <a:r>
              <a:rPr lang="en-US" sz="2200" dirty="0" err="1" smtClean="0"/>
              <a:t>est</a:t>
            </a:r>
            <a:r>
              <a:rPr lang="en-US" sz="2200" dirty="0" smtClean="0"/>
              <a:t> </a:t>
            </a:r>
            <a:r>
              <a:rPr lang="en-US" sz="2200" dirty="0" err="1" smtClean="0"/>
              <a:t>requis</a:t>
            </a:r>
            <a:endParaRPr lang="en-US" sz="2200" dirty="0"/>
          </a:p>
          <a:p>
            <a:pPr marL="0" indent="0">
              <a:buNone/>
            </a:pPr>
            <a:endParaRPr lang="en-US" dirty="0" smtClean="0"/>
          </a:p>
          <a:p>
            <a:endParaRPr lang="en-US" dirty="0" smtClean="0"/>
          </a:p>
          <a:p>
            <a:endParaRPr lang="en-GB" dirty="0"/>
          </a:p>
        </p:txBody>
      </p:sp>
      <p:sp>
        <p:nvSpPr>
          <p:cNvPr id="5" name="Text Placeholder 4"/>
          <p:cNvSpPr>
            <a:spLocks noGrp="1"/>
          </p:cNvSpPr>
          <p:nvPr>
            <p:ph type="body" sz="quarter" idx="3"/>
          </p:nvPr>
        </p:nvSpPr>
        <p:spPr>
          <a:xfrm>
            <a:off x="5807970" y="1268760"/>
            <a:ext cx="5869087" cy="639762"/>
          </a:xfrm>
        </p:spPr>
        <p:txBody>
          <a:bodyPr>
            <a:normAutofit/>
          </a:bodyPr>
          <a:lstStyle/>
          <a:p>
            <a:r>
              <a:rPr lang="en-GB" dirty="0" smtClean="0"/>
              <a:t>Interventions </a:t>
            </a:r>
            <a:r>
              <a:rPr lang="en-GB" dirty="0" err="1" smtClean="0"/>
              <a:t>innovatives</a:t>
            </a:r>
            <a:endParaRPr lang="en-GB" dirty="0"/>
          </a:p>
        </p:txBody>
      </p:sp>
      <p:sp>
        <p:nvSpPr>
          <p:cNvPr id="6" name="Content Placeholder 5"/>
          <p:cNvSpPr>
            <a:spLocks noGrp="1"/>
          </p:cNvSpPr>
          <p:nvPr>
            <p:ph sz="quarter" idx="4"/>
          </p:nvPr>
        </p:nvSpPr>
        <p:spPr>
          <a:xfrm>
            <a:off x="5615948" y="1916832"/>
            <a:ext cx="6432715" cy="4683126"/>
          </a:xfrm>
        </p:spPr>
        <p:txBody>
          <a:bodyPr>
            <a:normAutofit/>
          </a:bodyPr>
          <a:lstStyle/>
          <a:p>
            <a:r>
              <a:rPr lang="en-US" sz="2200" dirty="0" err="1" smtClean="0"/>
              <a:t>Mise</a:t>
            </a:r>
            <a:r>
              <a:rPr lang="en-US" sz="2200" dirty="0" smtClean="0"/>
              <a:t> </a:t>
            </a:r>
            <a:r>
              <a:rPr lang="en-US" sz="2200" dirty="0" err="1" smtClean="0"/>
              <a:t>en</a:t>
            </a:r>
            <a:r>
              <a:rPr lang="en-US" sz="2200" dirty="0" smtClean="0"/>
              <a:t> oeuvre: </a:t>
            </a:r>
            <a:r>
              <a:rPr lang="en-US" sz="2200" dirty="0" err="1" smtClean="0"/>
              <a:t>moins</a:t>
            </a:r>
            <a:r>
              <a:rPr lang="en-US" sz="2200" dirty="0" smtClean="0"/>
              <a:t> de </a:t>
            </a:r>
            <a:r>
              <a:rPr lang="en-US" sz="2200" dirty="0" err="1" smtClean="0"/>
              <a:t>spécialistes</a:t>
            </a:r>
            <a:r>
              <a:rPr lang="en-US" sz="2200" dirty="0" smtClean="0"/>
              <a:t> (</a:t>
            </a:r>
            <a:r>
              <a:rPr lang="en-US" sz="2200" dirty="0" err="1" smtClean="0"/>
              <a:t>plutôt</a:t>
            </a:r>
            <a:r>
              <a:rPr lang="en-US" sz="2200" dirty="0" smtClean="0"/>
              <a:t>: </a:t>
            </a:r>
            <a:r>
              <a:rPr lang="en-US" sz="2200" dirty="0" err="1" smtClean="0"/>
              <a:t>profils</a:t>
            </a:r>
            <a:r>
              <a:rPr lang="en-US" sz="2200" dirty="0" smtClean="0"/>
              <a:t> </a:t>
            </a:r>
            <a:r>
              <a:rPr lang="en-US" sz="2200" dirty="0" err="1" smtClean="0"/>
              <a:t>généralistes</a:t>
            </a:r>
            <a:r>
              <a:rPr lang="en-US" sz="2200" dirty="0" smtClean="0"/>
              <a:t>, self-help guides etc.)</a:t>
            </a:r>
          </a:p>
          <a:p>
            <a:r>
              <a:rPr lang="en-US" sz="2200" dirty="0" smtClean="0"/>
              <a:t>Un </a:t>
            </a:r>
            <a:r>
              <a:rPr lang="en-US" sz="2200" dirty="0" err="1" smtClean="0"/>
              <a:t>manuel</a:t>
            </a:r>
            <a:r>
              <a:rPr lang="en-US" sz="2200" dirty="0" smtClean="0"/>
              <a:t> pour </a:t>
            </a:r>
            <a:r>
              <a:rPr lang="en-US" sz="2200" dirty="0" err="1" smtClean="0"/>
              <a:t>différents</a:t>
            </a:r>
            <a:r>
              <a:rPr lang="en-US" sz="2200" dirty="0" smtClean="0"/>
              <a:t> </a:t>
            </a:r>
            <a:r>
              <a:rPr lang="en-US" sz="2200" dirty="0" err="1" smtClean="0"/>
              <a:t>problèmes</a:t>
            </a:r>
            <a:endParaRPr lang="en-US" sz="2200" dirty="0" smtClean="0"/>
          </a:p>
          <a:p>
            <a:r>
              <a:rPr lang="en-US" sz="2200" dirty="0" err="1" smtClean="0"/>
              <a:t>Peut</a:t>
            </a:r>
            <a:r>
              <a:rPr lang="en-US" sz="2200" dirty="0" smtClean="0"/>
              <a:t> ne pas </a:t>
            </a:r>
            <a:r>
              <a:rPr lang="en-US" sz="2200" dirty="0" err="1" smtClean="0"/>
              <a:t>requérir</a:t>
            </a:r>
            <a:r>
              <a:rPr lang="en-US" sz="2200" dirty="0" smtClean="0"/>
              <a:t> de diagnostic</a:t>
            </a:r>
          </a:p>
          <a:p>
            <a:r>
              <a:rPr lang="en-US" sz="2200" dirty="0" err="1" smtClean="0"/>
              <a:t>Moins</a:t>
            </a:r>
            <a:r>
              <a:rPr lang="en-US" sz="2200" dirty="0" smtClean="0"/>
              <a:t> de sessions</a:t>
            </a:r>
          </a:p>
          <a:p>
            <a:r>
              <a:rPr lang="en-US" sz="2200" dirty="0" smtClean="0">
                <a:solidFill>
                  <a:srgbClr val="FF0000"/>
                </a:solidFill>
              </a:rPr>
              <a:t>Focus self-management (self-help)</a:t>
            </a:r>
          </a:p>
          <a:p>
            <a:endParaRPr lang="en-US" sz="2600" dirty="0" smtClean="0"/>
          </a:p>
          <a:p>
            <a:endParaRPr lang="en-US" sz="2600" dirty="0" smtClean="0"/>
          </a:p>
          <a:p>
            <a:endParaRPr lang="en-GB" dirty="0"/>
          </a:p>
        </p:txBody>
      </p:sp>
    </p:spTree>
    <p:extLst>
      <p:ext uri="{BB962C8B-B14F-4D97-AF65-F5344CB8AC3E}">
        <p14:creationId xmlns:p14="http://schemas.microsoft.com/office/powerpoint/2010/main" val="2832897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a:t>
            </a:r>
            <a:r>
              <a:rPr lang="en-GB" dirty="0" err="1" smtClean="0"/>
              <a:t>ce</a:t>
            </a:r>
            <a:r>
              <a:rPr lang="en-GB" dirty="0" smtClean="0"/>
              <a:t> </a:t>
            </a:r>
            <a:r>
              <a:rPr lang="en-GB" dirty="0" err="1" smtClean="0"/>
              <a:t>que</a:t>
            </a:r>
            <a:r>
              <a:rPr lang="en-GB" dirty="0" smtClean="0"/>
              <a:t> </a:t>
            </a:r>
            <a:r>
              <a:rPr lang="en-GB" dirty="0" err="1" smtClean="0"/>
              <a:t>ces</a:t>
            </a:r>
            <a:r>
              <a:rPr lang="en-GB" dirty="0" smtClean="0"/>
              <a:t> interventions </a:t>
            </a:r>
            <a:r>
              <a:rPr lang="en-GB" dirty="0" err="1" smtClean="0"/>
              <a:t>sont</a:t>
            </a:r>
            <a:r>
              <a:rPr lang="en-GB" dirty="0" smtClean="0"/>
              <a:t> </a:t>
            </a:r>
            <a:r>
              <a:rPr lang="en-GB" dirty="0" err="1" smtClean="0"/>
              <a:t>suffisantes</a:t>
            </a:r>
            <a:r>
              <a:rPr lang="en-GB" dirty="0" smtClean="0"/>
              <a:t>? NON</a:t>
            </a:r>
            <a:br>
              <a:rPr lang="en-GB" dirty="0" smtClean="0"/>
            </a:br>
            <a:r>
              <a:rPr lang="en-GB" dirty="0" err="1" smtClean="0"/>
              <a:t>Une</a:t>
            </a:r>
            <a:r>
              <a:rPr lang="en-GB" dirty="0" smtClean="0"/>
              <a:t> </a:t>
            </a:r>
            <a:r>
              <a:rPr lang="en-GB" dirty="0" err="1" smtClean="0"/>
              <a:t>étape</a:t>
            </a:r>
            <a:r>
              <a:rPr lang="en-GB" dirty="0" smtClean="0"/>
              <a:t> </a:t>
            </a:r>
            <a:r>
              <a:rPr lang="en-GB" dirty="0" err="1" smtClean="0"/>
              <a:t>dans</a:t>
            </a:r>
            <a:r>
              <a:rPr lang="en-GB" dirty="0" smtClean="0"/>
              <a:t> le </a:t>
            </a:r>
            <a:r>
              <a:rPr lang="en-GB" dirty="0" err="1" smtClean="0"/>
              <a:t>processus</a:t>
            </a:r>
            <a:r>
              <a:rPr lang="en-GB" dirty="0" smtClean="0"/>
              <a:t> de </a:t>
            </a:r>
            <a:r>
              <a:rPr lang="en-GB" dirty="0" err="1" smtClean="0"/>
              <a:t>soin</a:t>
            </a:r>
            <a:endParaRPr lang="en-GB" dirty="0"/>
          </a:p>
        </p:txBody>
      </p:sp>
      <p:sp>
        <p:nvSpPr>
          <p:cNvPr id="3" name="Content Placeholder 2"/>
          <p:cNvSpPr>
            <a:spLocks noGrp="1"/>
          </p:cNvSpPr>
          <p:nvPr>
            <p:ph idx="1"/>
          </p:nvPr>
        </p:nvSpPr>
        <p:spPr>
          <a:xfrm>
            <a:off x="590054" y="1380818"/>
            <a:ext cx="11601948" cy="4611835"/>
          </a:xfrm>
        </p:spPr>
        <p:txBody>
          <a:bodyPr/>
          <a:lstStyle/>
          <a:p>
            <a:pPr marL="0" indent="0">
              <a:buNone/>
            </a:pPr>
            <a:r>
              <a:rPr lang="en-GB" b="1" dirty="0" err="1" smtClean="0"/>
              <a:t>Etape</a:t>
            </a:r>
            <a:r>
              <a:rPr lang="en-GB" b="1" dirty="0" smtClean="0"/>
              <a:t> 1 </a:t>
            </a:r>
            <a:r>
              <a:rPr lang="en-GB" dirty="0" err="1" smtClean="0"/>
              <a:t>D’abord</a:t>
            </a:r>
            <a:r>
              <a:rPr lang="en-GB" dirty="0" smtClean="0"/>
              <a:t> </a:t>
            </a:r>
            <a:r>
              <a:rPr lang="en-GB" dirty="0" err="1" smtClean="0"/>
              <a:t>offrir</a:t>
            </a:r>
            <a:r>
              <a:rPr lang="en-GB" dirty="0" smtClean="0"/>
              <a:t> </a:t>
            </a:r>
            <a:r>
              <a:rPr lang="en-GB" dirty="0" err="1" smtClean="0"/>
              <a:t>ce</a:t>
            </a:r>
            <a:r>
              <a:rPr lang="en-GB" dirty="0" smtClean="0"/>
              <a:t> type </a:t>
            </a:r>
            <a:r>
              <a:rPr lang="en-GB" dirty="0" err="1" smtClean="0"/>
              <a:t>d’interventions</a:t>
            </a:r>
            <a:endParaRPr lang="en-GB" dirty="0" smtClean="0"/>
          </a:p>
          <a:p>
            <a:pPr marL="0" indent="0">
              <a:buNone/>
            </a:pPr>
            <a:r>
              <a:rPr lang="en-GB" b="1" dirty="0" err="1" smtClean="0"/>
              <a:t>Etape</a:t>
            </a:r>
            <a:r>
              <a:rPr lang="en-GB" b="1" dirty="0" smtClean="0"/>
              <a:t> 2. </a:t>
            </a:r>
            <a:r>
              <a:rPr lang="en-GB" dirty="0" err="1" smtClean="0"/>
              <a:t>Aller</a:t>
            </a:r>
            <a:r>
              <a:rPr lang="en-GB" dirty="0" smtClean="0"/>
              <a:t> </a:t>
            </a:r>
            <a:r>
              <a:rPr lang="en-GB" dirty="0" err="1" smtClean="0"/>
              <a:t>vers</a:t>
            </a:r>
            <a:r>
              <a:rPr lang="en-GB" dirty="0" smtClean="0"/>
              <a:t> des interventions plus </a:t>
            </a:r>
            <a:r>
              <a:rPr lang="en-GB" dirty="0" err="1" smtClean="0"/>
              <a:t>spécialisées</a:t>
            </a:r>
            <a:r>
              <a:rPr lang="en-GB" dirty="0" smtClean="0"/>
              <a:t> </a:t>
            </a:r>
            <a:r>
              <a:rPr lang="en-GB" dirty="0" err="1" smtClean="0">
                <a:solidFill>
                  <a:schemeClr val="accent2">
                    <a:lumMod val="75000"/>
                  </a:schemeClr>
                </a:solidFill>
              </a:rPr>
              <a:t>quand</a:t>
            </a:r>
            <a:r>
              <a:rPr lang="en-GB" dirty="0" smtClean="0">
                <a:solidFill>
                  <a:schemeClr val="accent2">
                    <a:lumMod val="75000"/>
                  </a:schemeClr>
                </a:solidFill>
              </a:rPr>
              <a:t> </a:t>
            </a:r>
            <a:r>
              <a:rPr lang="en-GB" dirty="0" err="1" smtClean="0">
                <a:solidFill>
                  <a:schemeClr val="accent2">
                    <a:lumMod val="75000"/>
                  </a:schemeClr>
                </a:solidFill>
              </a:rPr>
              <a:t>elles</a:t>
            </a:r>
            <a:r>
              <a:rPr lang="en-GB" dirty="0" smtClean="0">
                <a:solidFill>
                  <a:schemeClr val="accent2">
                    <a:lumMod val="75000"/>
                  </a:schemeClr>
                </a:solidFill>
              </a:rPr>
              <a:t> </a:t>
            </a:r>
            <a:r>
              <a:rPr lang="en-GB" dirty="0" err="1" smtClean="0">
                <a:solidFill>
                  <a:schemeClr val="accent2">
                    <a:lumMod val="75000"/>
                  </a:schemeClr>
                </a:solidFill>
              </a:rPr>
              <a:t>sont</a:t>
            </a:r>
            <a:r>
              <a:rPr lang="en-GB" dirty="0" smtClean="0">
                <a:solidFill>
                  <a:schemeClr val="accent2">
                    <a:lumMod val="75000"/>
                  </a:schemeClr>
                </a:solidFill>
              </a:rPr>
              <a:t> </a:t>
            </a:r>
            <a:r>
              <a:rPr lang="en-GB" dirty="0" err="1" smtClean="0">
                <a:solidFill>
                  <a:schemeClr val="accent2">
                    <a:lumMod val="75000"/>
                  </a:schemeClr>
                </a:solidFill>
              </a:rPr>
              <a:t>disponibles</a:t>
            </a:r>
            <a:endParaRPr lang="en-GB" dirty="0" smtClean="0">
              <a:solidFill>
                <a:schemeClr val="accent2">
                  <a:lumMod val="75000"/>
                </a:schemeClr>
              </a:solidFill>
            </a:endParaRPr>
          </a:p>
          <a:p>
            <a:pPr marL="0" indent="0">
              <a:buNone/>
            </a:pPr>
            <a:r>
              <a:rPr lang="en-GB" b="1" i="1" dirty="0" err="1" smtClean="0"/>
              <a:t>Paradoxalement</a:t>
            </a:r>
            <a:r>
              <a:rPr lang="en-GB" dirty="0" smtClean="0"/>
              <a:t>:  </a:t>
            </a:r>
            <a:r>
              <a:rPr lang="en-GB" dirty="0" err="1" smtClean="0"/>
              <a:t>cela</a:t>
            </a:r>
            <a:r>
              <a:rPr lang="en-GB" dirty="0" smtClean="0"/>
              <a:t> ne </a:t>
            </a:r>
            <a:r>
              <a:rPr lang="en-GB" dirty="0" err="1" smtClean="0"/>
              <a:t>réduit</a:t>
            </a:r>
            <a:r>
              <a:rPr lang="en-GB" dirty="0" smtClean="0"/>
              <a:t> pas le </a:t>
            </a:r>
            <a:r>
              <a:rPr lang="en-GB" dirty="0" err="1" smtClean="0"/>
              <a:t>besoin</a:t>
            </a:r>
            <a:r>
              <a:rPr lang="en-GB" dirty="0" smtClean="0"/>
              <a:t> de </a:t>
            </a:r>
            <a:r>
              <a:rPr lang="en-GB" dirty="0" err="1" smtClean="0"/>
              <a:t>spécialistes</a:t>
            </a:r>
            <a:endParaRPr lang="en-GB" dirty="0" smtClean="0"/>
          </a:p>
          <a:p>
            <a:pPr lvl="1"/>
            <a:r>
              <a:rPr lang="en-GB" sz="2400" dirty="0" err="1" smtClean="0"/>
              <a:t>Cela</a:t>
            </a:r>
            <a:r>
              <a:rPr lang="en-GB" sz="2400" dirty="0" smtClean="0"/>
              <a:t> </a:t>
            </a:r>
            <a:r>
              <a:rPr lang="en-GB" sz="2400" dirty="0" err="1" smtClean="0"/>
              <a:t>crée</a:t>
            </a:r>
            <a:r>
              <a:rPr lang="en-GB" sz="2400" dirty="0" smtClean="0"/>
              <a:t> plus de </a:t>
            </a:r>
            <a:r>
              <a:rPr lang="en-GB" sz="2400" dirty="0" err="1" smtClean="0"/>
              <a:t>références</a:t>
            </a:r>
            <a:r>
              <a:rPr lang="en-GB" sz="2400" dirty="0" smtClean="0"/>
              <a:t> </a:t>
            </a:r>
            <a:r>
              <a:rPr lang="en-GB" sz="2400" dirty="0" err="1" smtClean="0"/>
              <a:t>vers</a:t>
            </a:r>
            <a:r>
              <a:rPr lang="en-GB" sz="2400" dirty="0" smtClean="0"/>
              <a:t> des </a:t>
            </a:r>
            <a:r>
              <a:rPr lang="en-GB" sz="2400" dirty="0" err="1" smtClean="0"/>
              <a:t>spécialistes</a:t>
            </a:r>
            <a:endParaRPr lang="en-GB" sz="2400" dirty="0" smtClean="0"/>
          </a:p>
          <a:p>
            <a:pPr lvl="1"/>
            <a:r>
              <a:rPr lang="en-GB" sz="2400" dirty="0" err="1" smtClean="0"/>
              <a:t>Meilleure</a:t>
            </a:r>
            <a:r>
              <a:rPr lang="en-GB" sz="2400" dirty="0" smtClean="0"/>
              <a:t> utilisation des </a:t>
            </a:r>
            <a:r>
              <a:rPr lang="en-GB" sz="2400" dirty="0" err="1" smtClean="0"/>
              <a:t>spécialistes</a:t>
            </a:r>
            <a:r>
              <a:rPr lang="en-GB" sz="2400" dirty="0" smtClean="0"/>
              <a:t> (</a:t>
            </a:r>
            <a:r>
              <a:rPr lang="en-GB" sz="2400" dirty="0" err="1" smtClean="0"/>
              <a:t>eg</a:t>
            </a:r>
            <a:r>
              <a:rPr lang="en-GB" sz="2400" dirty="0" smtClean="0"/>
              <a:t> pour des situations complexes)</a:t>
            </a:r>
          </a:p>
          <a:p>
            <a:pPr lvl="1"/>
            <a:r>
              <a:rPr lang="en-GB" sz="2400" dirty="0" err="1" smtClean="0"/>
              <a:t>Cela</a:t>
            </a:r>
            <a:r>
              <a:rPr lang="en-GB" sz="2400" dirty="0" smtClean="0"/>
              <a:t> </a:t>
            </a:r>
            <a:r>
              <a:rPr lang="en-GB" sz="2400" dirty="0" err="1" smtClean="0"/>
              <a:t>promeut</a:t>
            </a:r>
            <a:r>
              <a:rPr lang="en-GB" sz="2400" dirty="0" smtClean="0"/>
              <a:t> la santé </a:t>
            </a:r>
            <a:r>
              <a:rPr lang="en-GB" sz="2400" dirty="0" err="1" smtClean="0"/>
              <a:t>mentale</a:t>
            </a:r>
            <a:r>
              <a:rPr lang="en-GB" sz="2400" dirty="0" smtClean="0"/>
              <a:t> </a:t>
            </a:r>
            <a:r>
              <a:rPr lang="en-GB" sz="2400" dirty="0" err="1" smtClean="0"/>
              <a:t>dans</a:t>
            </a:r>
            <a:r>
              <a:rPr lang="en-GB" sz="2400" dirty="0" smtClean="0"/>
              <a:t> les </a:t>
            </a:r>
            <a:r>
              <a:rPr lang="en-GB" sz="2400" dirty="0" err="1" smtClean="0"/>
              <a:t>systèmes</a:t>
            </a:r>
            <a:r>
              <a:rPr lang="en-GB" sz="2400" dirty="0" smtClean="0"/>
              <a:t> de santé</a:t>
            </a:r>
            <a:endParaRPr lang="en-GB" sz="2400" dirty="0"/>
          </a:p>
        </p:txBody>
      </p:sp>
    </p:spTree>
    <p:extLst>
      <p:ext uri="{BB962C8B-B14F-4D97-AF65-F5344CB8AC3E}">
        <p14:creationId xmlns:p14="http://schemas.microsoft.com/office/powerpoint/2010/main" val="956950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01306"/>
            <a:ext cx="10515600" cy="1325563"/>
          </a:xfrm>
        </p:spPr>
        <p:txBody>
          <a:bodyPr>
            <a:normAutofit/>
          </a:bodyPr>
          <a:lstStyle/>
          <a:p>
            <a:r>
              <a:rPr lang="fr-FR" dirty="0" smtClean="0">
                <a:solidFill>
                  <a:srgbClr val="C00000"/>
                </a:solidFill>
              </a:rPr>
              <a:t>Merci</a:t>
            </a:r>
            <a:endParaRPr lang="fr-FR" dirty="0">
              <a:solidFill>
                <a:srgbClr val="C00000"/>
              </a:solidFill>
            </a:endParaRPr>
          </a:p>
        </p:txBody>
      </p:sp>
      <p:sp>
        <p:nvSpPr>
          <p:cNvPr id="3" name="Espace réservé du contenu 2"/>
          <p:cNvSpPr>
            <a:spLocks noGrp="1"/>
          </p:cNvSpPr>
          <p:nvPr>
            <p:ph idx="1"/>
          </p:nvPr>
        </p:nvSpPr>
        <p:spPr>
          <a:xfrm>
            <a:off x="838200" y="1664088"/>
            <a:ext cx="10515600" cy="4796848"/>
          </a:xfrm>
        </p:spPr>
        <p:txBody>
          <a:bodyPr>
            <a:noAutofit/>
          </a:bodyPr>
          <a:lstStyle/>
          <a:p>
            <a:pPr marL="0" indent="0">
              <a:lnSpc>
                <a:spcPct val="100000"/>
              </a:lnSpc>
              <a:spcBef>
                <a:spcPts val="400"/>
              </a:spcBef>
              <a:spcAft>
                <a:spcPts val="1200"/>
              </a:spcAft>
              <a:buNone/>
            </a:pPr>
            <a:endParaRPr lang="fr-FR" dirty="0" smtClean="0"/>
          </a:p>
          <a:p>
            <a:pPr marL="0" indent="0">
              <a:lnSpc>
                <a:spcPct val="100000"/>
              </a:lnSpc>
              <a:spcBef>
                <a:spcPts val="400"/>
              </a:spcBef>
              <a:spcAft>
                <a:spcPts val="1200"/>
              </a:spcAft>
              <a:buNone/>
            </a:pPr>
            <a:r>
              <a:rPr lang="fr-FR" dirty="0" smtClean="0"/>
              <a:t>Contact: </a:t>
            </a:r>
            <a:r>
              <a:rPr lang="fr-FR" dirty="0" smtClean="0">
                <a:hlinkClick r:id="rId3"/>
              </a:rPr>
              <a:t>maximilienzimmermann@hotmail.com</a:t>
            </a:r>
            <a:r>
              <a:rPr lang="fr-FR" dirty="0" smtClean="0"/>
              <a:t> </a:t>
            </a:r>
            <a:endParaRPr lang="fr-FR" dirty="0"/>
          </a:p>
        </p:txBody>
      </p:sp>
    </p:spTree>
    <p:extLst>
      <p:ext uri="{BB962C8B-B14F-4D97-AF65-F5344CB8AC3E}">
        <p14:creationId xmlns:p14="http://schemas.microsoft.com/office/powerpoint/2010/main" val="3073891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Pourquoi vous parler de la Palestine?</a:t>
            </a:r>
            <a:endParaRPr lang="fr-FR" dirty="0"/>
          </a:p>
        </p:txBody>
      </p:sp>
      <p:sp>
        <p:nvSpPr>
          <p:cNvPr id="5" name="Espace réservé du texte 4"/>
          <p:cNvSpPr>
            <a:spLocks noGrp="1"/>
          </p:cNvSpPr>
          <p:nvPr>
            <p:ph type="body" idx="1"/>
          </p:nvPr>
        </p:nvSpPr>
        <p:spPr/>
        <p:txBody>
          <a:bodyPr>
            <a:normAutofit/>
          </a:bodyPr>
          <a:lstStyle/>
          <a:p>
            <a:endParaRPr lang="fr-FR" sz="2800" dirty="0">
              <a:solidFill>
                <a:srgbClr val="0070C0"/>
              </a:solidFill>
            </a:endParaRPr>
          </a:p>
        </p:txBody>
      </p:sp>
    </p:spTree>
    <p:extLst>
      <p:ext uri="{BB962C8B-B14F-4D97-AF65-F5344CB8AC3E}">
        <p14:creationId xmlns:p14="http://schemas.microsoft.com/office/powerpoint/2010/main" val="518352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Destins uniques, parcours similaires</a:t>
            </a:r>
            <a:endParaRPr lang="fr-FR" dirty="0">
              <a:solidFill>
                <a:srgbClr val="C00000"/>
              </a:solidFill>
            </a:endParaRPr>
          </a:p>
        </p:txBody>
      </p:sp>
      <p:sp>
        <p:nvSpPr>
          <p:cNvPr id="3" name="Espace réservé du contenu 2"/>
          <p:cNvSpPr>
            <a:spLocks noGrp="1"/>
          </p:cNvSpPr>
          <p:nvPr>
            <p:ph idx="1"/>
          </p:nvPr>
        </p:nvSpPr>
        <p:spPr>
          <a:xfrm>
            <a:off x="838200" y="1664088"/>
            <a:ext cx="10515600" cy="4796848"/>
          </a:xfrm>
        </p:spPr>
        <p:txBody>
          <a:bodyPr>
            <a:noAutofit/>
          </a:bodyPr>
          <a:lstStyle/>
          <a:p>
            <a:pPr>
              <a:lnSpc>
                <a:spcPct val="100000"/>
              </a:lnSpc>
              <a:spcBef>
                <a:spcPts val="400"/>
              </a:spcBef>
              <a:spcAft>
                <a:spcPts val="1200"/>
              </a:spcAft>
            </a:pPr>
            <a:r>
              <a:rPr lang="fr-FR" dirty="0" smtClean="0"/>
              <a:t>Réfugiés sur leur propre terre  / Création de l’UNRWA en 1949</a:t>
            </a:r>
          </a:p>
          <a:p>
            <a:pPr>
              <a:lnSpc>
                <a:spcPct val="100000"/>
              </a:lnSpc>
              <a:spcBef>
                <a:spcPts val="400"/>
              </a:spcBef>
              <a:spcAft>
                <a:spcPts val="1200"/>
              </a:spcAft>
            </a:pPr>
            <a:r>
              <a:rPr lang="fr-FR" dirty="0" smtClean="0"/>
              <a:t>Multi-traumatismes: déplacements, démolitions, agressions physiques et psychologiques (</a:t>
            </a:r>
            <a:r>
              <a:rPr lang="fr-FR" dirty="0" err="1" smtClean="0"/>
              <a:t>Duma</a:t>
            </a:r>
            <a:r>
              <a:rPr lang="fr-FR" dirty="0" smtClean="0"/>
              <a:t>, 31 juillet 2015)</a:t>
            </a:r>
          </a:p>
          <a:p>
            <a:pPr>
              <a:lnSpc>
                <a:spcPct val="100000"/>
              </a:lnSpc>
              <a:spcBef>
                <a:spcPts val="400"/>
              </a:spcBef>
              <a:spcAft>
                <a:spcPts val="1200"/>
              </a:spcAft>
            </a:pPr>
            <a:r>
              <a:rPr lang="fr-FR" dirty="0" smtClean="0"/>
              <a:t>Accès très limité aux structures du Gouvernements et manque de confiance des usagers</a:t>
            </a:r>
          </a:p>
          <a:p>
            <a:pPr>
              <a:lnSpc>
                <a:spcPct val="100000"/>
              </a:lnSpc>
              <a:spcBef>
                <a:spcPts val="400"/>
              </a:spcBef>
              <a:spcAft>
                <a:spcPts val="1200"/>
              </a:spcAft>
            </a:pPr>
            <a:r>
              <a:rPr lang="fr-FR" dirty="0" smtClean="0"/>
              <a:t>Intervenants démunis (peu formés) et eux-mêmes victimes de la violence en lien avec l’Occupation</a:t>
            </a:r>
            <a:endParaRPr lang="fr-FR" dirty="0"/>
          </a:p>
        </p:txBody>
      </p:sp>
    </p:spTree>
    <p:extLst>
      <p:ext uri="{BB962C8B-B14F-4D97-AF65-F5344CB8AC3E}">
        <p14:creationId xmlns:p14="http://schemas.microsoft.com/office/powerpoint/2010/main" val="14089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Quelques dates clé</a:t>
            </a:r>
            <a:endParaRPr lang="fr-FR" dirty="0">
              <a:solidFill>
                <a:srgbClr val="C00000"/>
              </a:solidFill>
            </a:endParaRPr>
          </a:p>
        </p:txBody>
      </p:sp>
      <p:pic>
        <p:nvPicPr>
          <p:cNvPr id="1026" name="Picture 2" descr="File:Palestinian-loss-of-land-1946-201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021" y="1257302"/>
            <a:ext cx="7620000" cy="560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01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C00000"/>
                </a:solidFill>
              </a:rPr>
              <a:t>D</a:t>
            </a:r>
            <a:r>
              <a:rPr lang="fr-FR" dirty="0" smtClean="0">
                <a:solidFill>
                  <a:srgbClr val="C00000"/>
                </a:solidFill>
              </a:rPr>
              <a:t>étresse psychosociale et problèmes de santé mentale en lien avec l’Occupation </a:t>
            </a:r>
            <a:r>
              <a:rPr lang="fr-FR" sz="2200" dirty="0" smtClean="0">
                <a:solidFill>
                  <a:srgbClr val="C00000"/>
                </a:solidFill>
              </a:rPr>
              <a:t>(Données </a:t>
            </a:r>
            <a:r>
              <a:rPr lang="fr-FR" sz="2200" dirty="0" err="1" smtClean="0">
                <a:solidFill>
                  <a:srgbClr val="C00000"/>
                </a:solidFill>
              </a:rPr>
              <a:t>MdM</a:t>
            </a:r>
            <a:r>
              <a:rPr lang="fr-FR" sz="2200" dirty="0" smtClean="0">
                <a:solidFill>
                  <a:srgbClr val="C00000"/>
                </a:solidFill>
              </a:rPr>
              <a:t>, </a:t>
            </a:r>
            <a:r>
              <a:rPr lang="fr-FR" sz="2200" dirty="0" err="1" smtClean="0">
                <a:solidFill>
                  <a:srgbClr val="C00000"/>
                </a:solidFill>
              </a:rPr>
              <a:t>Feb</a:t>
            </a:r>
            <a:r>
              <a:rPr lang="fr-FR" sz="2200" dirty="0" smtClean="0">
                <a:solidFill>
                  <a:srgbClr val="C00000"/>
                </a:solidFill>
              </a:rPr>
              <a:t> 2017)</a:t>
            </a:r>
            <a:endParaRPr lang="fr-FR" sz="2200" dirty="0">
              <a:solidFill>
                <a:srgbClr val="C00000"/>
              </a:solidFill>
            </a:endParaRPr>
          </a:p>
        </p:txBody>
      </p:sp>
      <p:sp>
        <p:nvSpPr>
          <p:cNvPr id="6" name="AutoShape 2" descr="Duma 1st visit 009.jpg"/>
          <p:cNvSpPr>
            <a:spLocks noChangeAspect="1" noChangeArrowheads="1"/>
          </p:cNvSpPr>
          <p:nvPr/>
        </p:nvSpPr>
        <p:spPr bwMode="auto">
          <a:xfrm>
            <a:off x="34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483" y="2037474"/>
            <a:ext cx="5317904" cy="354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Graphique 4"/>
          <p:cNvGraphicFramePr/>
          <p:nvPr>
            <p:extLst>
              <p:ext uri="{D42A27DB-BD31-4B8C-83A1-F6EECF244321}">
                <p14:modId xmlns:p14="http://schemas.microsoft.com/office/powerpoint/2010/main" val="2946236645"/>
              </p:ext>
            </p:extLst>
          </p:nvPr>
        </p:nvGraphicFramePr>
        <p:xfrm>
          <a:off x="6528977" y="2037475"/>
          <a:ext cx="4354179" cy="35878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4604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Notre intervention, en bref</a:t>
            </a:r>
            <a:endParaRPr lang="fr-FR" dirty="0">
              <a:solidFill>
                <a:srgbClr val="C00000"/>
              </a:solidFill>
            </a:endParaRPr>
          </a:p>
        </p:txBody>
      </p:sp>
      <p:sp>
        <p:nvSpPr>
          <p:cNvPr id="3" name="Espace réservé du contenu 2"/>
          <p:cNvSpPr>
            <a:spLocks noGrp="1"/>
          </p:cNvSpPr>
          <p:nvPr>
            <p:ph idx="1"/>
          </p:nvPr>
        </p:nvSpPr>
        <p:spPr>
          <a:xfrm>
            <a:off x="838200" y="1664088"/>
            <a:ext cx="10515600" cy="4796848"/>
          </a:xfrm>
        </p:spPr>
        <p:txBody>
          <a:bodyPr>
            <a:noAutofit/>
          </a:bodyPr>
          <a:lstStyle/>
          <a:p>
            <a:r>
              <a:rPr lang="en-US" dirty="0" smtClean="0"/>
              <a:t>Les </a:t>
            </a:r>
            <a:r>
              <a:rPr lang="en-US" dirty="0" err="1" smtClean="0"/>
              <a:t>personnes</a:t>
            </a:r>
            <a:r>
              <a:rPr lang="en-US" dirty="0" smtClean="0"/>
              <a:t> les plus </a:t>
            </a:r>
            <a:r>
              <a:rPr lang="en-US" dirty="0" err="1" smtClean="0"/>
              <a:t>affectées</a:t>
            </a:r>
            <a:r>
              <a:rPr lang="en-US" dirty="0" smtClean="0"/>
              <a:t> par la violence </a:t>
            </a:r>
            <a:r>
              <a:rPr lang="en-US" dirty="0" err="1" smtClean="0"/>
              <a:t>en</a:t>
            </a:r>
            <a:r>
              <a:rPr lang="en-US" dirty="0" smtClean="0"/>
              <a:t> lien avec </a:t>
            </a:r>
            <a:r>
              <a:rPr lang="en-US" dirty="0" err="1" smtClean="0"/>
              <a:t>l’Occupation</a:t>
            </a:r>
            <a:r>
              <a:rPr lang="en-US" dirty="0" smtClean="0"/>
              <a:t> (colons, </a:t>
            </a:r>
            <a:r>
              <a:rPr lang="en-US" dirty="0" err="1" smtClean="0"/>
              <a:t>armée</a:t>
            </a:r>
            <a:r>
              <a:rPr lang="en-US" dirty="0" smtClean="0"/>
              <a:t> </a:t>
            </a:r>
            <a:r>
              <a:rPr lang="en-US" dirty="0" err="1" smtClean="0"/>
              <a:t>israélienne</a:t>
            </a:r>
            <a:r>
              <a:rPr lang="en-US" dirty="0" smtClean="0"/>
              <a:t>, </a:t>
            </a:r>
            <a:r>
              <a:rPr lang="en-US" dirty="0" err="1" smtClean="0"/>
              <a:t>démolitions</a:t>
            </a:r>
            <a:r>
              <a:rPr lang="en-US" dirty="0" smtClean="0"/>
              <a:t>) </a:t>
            </a:r>
            <a:r>
              <a:rPr lang="en-US" dirty="0" err="1" smtClean="0"/>
              <a:t>reçoivent</a:t>
            </a:r>
            <a:r>
              <a:rPr lang="en-US" dirty="0" smtClean="0"/>
              <a:t> un </a:t>
            </a:r>
            <a:r>
              <a:rPr lang="en-US" dirty="0" err="1" smtClean="0"/>
              <a:t>soutien</a:t>
            </a:r>
            <a:r>
              <a:rPr lang="en-US" dirty="0" smtClean="0"/>
              <a:t> psychosocial de </a:t>
            </a:r>
            <a:r>
              <a:rPr lang="en-US" dirty="0" err="1" smtClean="0"/>
              <a:t>qualité</a:t>
            </a:r>
            <a:r>
              <a:rPr lang="en-US" dirty="0" smtClean="0"/>
              <a:t> </a:t>
            </a:r>
            <a:r>
              <a:rPr lang="en-US" dirty="0" err="1" smtClean="0"/>
              <a:t>dans</a:t>
            </a:r>
            <a:r>
              <a:rPr lang="en-US" dirty="0" smtClean="0"/>
              <a:t> les 72h après </a:t>
            </a:r>
            <a:r>
              <a:rPr lang="en-US" dirty="0" err="1" smtClean="0"/>
              <a:t>l’événement</a:t>
            </a:r>
            <a:r>
              <a:rPr lang="en-US" dirty="0" smtClean="0"/>
              <a:t> </a:t>
            </a:r>
            <a:r>
              <a:rPr lang="fr-BE" dirty="0" smtClean="0"/>
              <a:t>fourni par des travailleurs sociaux expérimentés et supervisés. Un visite de suivi est toujours proposée.</a:t>
            </a:r>
            <a:endParaRPr lang="fr-BE" dirty="0"/>
          </a:p>
          <a:p>
            <a:r>
              <a:rPr lang="en-US" dirty="0" smtClean="0"/>
              <a:t>Des </a:t>
            </a:r>
            <a:r>
              <a:rPr lang="en-US" dirty="0" err="1" smtClean="0"/>
              <a:t>groupes</a:t>
            </a:r>
            <a:r>
              <a:rPr lang="en-US" dirty="0" smtClean="0"/>
              <a:t> de </a:t>
            </a:r>
            <a:r>
              <a:rPr lang="en-US" dirty="0" err="1" smtClean="0"/>
              <a:t>soutien</a:t>
            </a:r>
            <a:r>
              <a:rPr lang="en-US" dirty="0" smtClean="0"/>
              <a:t> par les pairs </a:t>
            </a:r>
            <a:r>
              <a:rPr lang="en-US" dirty="0" err="1" smtClean="0"/>
              <a:t>sont</a:t>
            </a:r>
            <a:r>
              <a:rPr lang="en-US" dirty="0" smtClean="0"/>
              <a:t> </a:t>
            </a:r>
            <a:r>
              <a:rPr lang="en-US" dirty="0" err="1" smtClean="0"/>
              <a:t>offert</a:t>
            </a:r>
            <a:r>
              <a:rPr lang="en-US" dirty="0" smtClean="0"/>
              <a:t> </a:t>
            </a:r>
            <a:r>
              <a:rPr lang="en-US" dirty="0" err="1" smtClean="0"/>
              <a:t>safin</a:t>
            </a:r>
            <a:r>
              <a:rPr lang="en-US" dirty="0" smtClean="0"/>
              <a:t> de </a:t>
            </a:r>
            <a:r>
              <a:rPr lang="en-US" dirty="0" err="1" smtClean="0"/>
              <a:t>renforcer</a:t>
            </a:r>
            <a:r>
              <a:rPr lang="en-US" dirty="0" smtClean="0"/>
              <a:t> la </a:t>
            </a:r>
            <a:r>
              <a:rPr lang="en-US" dirty="0" err="1" smtClean="0"/>
              <a:t>résilience</a:t>
            </a:r>
            <a:r>
              <a:rPr lang="en-US" dirty="0" smtClean="0"/>
              <a:t> des </a:t>
            </a:r>
            <a:r>
              <a:rPr lang="en-US" dirty="0" err="1" smtClean="0"/>
              <a:t>individus</a:t>
            </a:r>
            <a:r>
              <a:rPr lang="en-US" dirty="0" smtClean="0"/>
              <a:t> (</a:t>
            </a:r>
            <a:r>
              <a:rPr lang="en-US" dirty="0" err="1" smtClean="0"/>
              <a:t>capacité</a:t>
            </a:r>
            <a:r>
              <a:rPr lang="en-US" dirty="0" smtClean="0"/>
              <a:t> à </a:t>
            </a:r>
            <a:r>
              <a:rPr lang="en-US" dirty="0" err="1" smtClean="0"/>
              <a:t>rebondir</a:t>
            </a:r>
            <a:r>
              <a:rPr lang="en-US" dirty="0" smtClean="0"/>
              <a:t> </a:t>
            </a:r>
            <a:r>
              <a:rPr lang="en-US" dirty="0" err="1" smtClean="0"/>
              <a:t>malgré</a:t>
            </a:r>
            <a:r>
              <a:rPr lang="en-US" dirty="0" smtClean="0"/>
              <a:t> </a:t>
            </a:r>
            <a:r>
              <a:rPr lang="en-US" dirty="0" err="1" smtClean="0"/>
              <a:t>l’adversité</a:t>
            </a:r>
            <a:r>
              <a:rPr lang="en-US" dirty="0" smtClean="0"/>
              <a:t>)</a:t>
            </a:r>
          </a:p>
          <a:p>
            <a:r>
              <a:rPr lang="en-US" dirty="0" err="1" smtClean="0"/>
              <a:t>Référence</a:t>
            </a:r>
            <a:r>
              <a:rPr lang="en-US" dirty="0" smtClean="0"/>
              <a:t> (</a:t>
            </a:r>
            <a:r>
              <a:rPr lang="en-US" dirty="0" err="1" smtClean="0"/>
              <a:t>env</a:t>
            </a:r>
            <a:r>
              <a:rPr lang="en-US" dirty="0" smtClean="0"/>
              <a:t>. 15 pour cent) </a:t>
            </a:r>
            <a:r>
              <a:rPr lang="en-US" dirty="0" err="1" smtClean="0"/>
              <a:t>vers</a:t>
            </a:r>
            <a:r>
              <a:rPr lang="en-US" dirty="0" smtClean="0"/>
              <a:t> des structures </a:t>
            </a:r>
            <a:r>
              <a:rPr lang="en-US" dirty="0" err="1" smtClean="0"/>
              <a:t>spécialisées</a:t>
            </a:r>
            <a:r>
              <a:rPr lang="en-US" dirty="0" smtClean="0"/>
              <a:t> </a:t>
            </a:r>
          </a:p>
          <a:p>
            <a:r>
              <a:rPr lang="en-US" dirty="0" err="1" smtClean="0"/>
              <a:t>Activités</a:t>
            </a:r>
            <a:r>
              <a:rPr lang="en-US" dirty="0" smtClean="0"/>
              <a:t> de </a:t>
            </a:r>
            <a:r>
              <a:rPr lang="en-US" dirty="0" err="1" smtClean="0"/>
              <a:t>sensibilisation</a:t>
            </a:r>
            <a:r>
              <a:rPr lang="en-US" dirty="0" smtClean="0"/>
              <a:t> </a:t>
            </a:r>
            <a:r>
              <a:rPr lang="en-US" dirty="0" err="1" smtClean="0"/>
              <a:t>auprès</a:t>
            </a:r>
            <a:r>
              <a:rPr lang="en-US" dirty="0" smtClean="0"/>
              <a:t> des </a:t>
            </a:r>
            <a:r>
              <a:rPr lang="en-US" dirty="0" err="1" smtClean="0"/>
              <a:t>Communautés</a:t>
            </a:r>
            <a:endParaRPr lang="fr-BE" dirty="0"/>
          </a:p>
          <a:p>
            <a:pPr marL="0" indent="0">
              <a:lnSpc>
                <a:spcPct val="100000"/>
              </a:lnSpc>
              <a:spcBef>
                <a:spcPts val="400"/>
              </a:spcBef>
              <a:spcAft>
                <a:spcPts val="1200"/>
              </a:spcAft>
              <a:buNone/>
            </a:pPr>
            <a:endParaRPr lang="fr-FR" dirty="0"/>
          </a:p>
        </p:txBody>
      </p:sp>
    </p:spTree>
    <p:extLst>
      <p:ext uri="{BB962C8B-B14F-4D97-AF65-F5344CB8AC3E}">
        <p14:creationId xmlns:p14="http://schemas.microsoft.com/office/powerpoint/2010/main" val="271031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Défis et limites</a:t>
            </a:r>
            <a:endParaRPr lang="fr-FR" dirty="0">
              <a:solidFill>
                <a:srgbClr val="C00000"/>
              </a:solidFill>
            </a:endParaRPr>
          </a:p>
        </p:txBody>
      </p:sp>
      <p:sp>
        <p:nvSpPr>
          <p:cNvPr id="3" name="Espace réservé du contenu 2"/>
          <p:cNvSpPr>
            <a:spLocks noGrp="1"/>
          </p:cNvSpPr>
          <p:nvPr>
            <p:ph idx="1"/>
          </p:nvPr>
        </p:nvSpPr>
        <p:spPr>
          <a:xfrm>
            <a:off x="838200" y="1664088"/>
            <a:ext cx="10515600" cy="4796848"/>
          </a:xfrm>
        </p:spPr>
        <p:txBody>
          <a:bodyPr>
            <a:noAutofit/>
          </a:bodyPr>
          <a:lstStyle/>
          <a:p>
            <a:pPr>
              <a:lnSpc>
                <a:spcPct val="100000"/>
              </a:lnSpc>
              <a:spcBef>
                <a:spcPts val="400"/>
              </a:spcBef>
              <a:spcAft>
                <a:spcPts val="1200"/>
              </a:spcAft>
            </a:pPr>
            <a:r>
              <a:rPr lang="fr-FR" dirty="0" smtClean="0"/>
              <a:t>Références: peu de spécialistes, pas formés, manque de confiance</a:t>
            </a:r>
          </a:p>
          <a:p>
            <a:pPr>
              <a:lnSpc>
                <a:spcPct val="100000"/>
              </a:lnSpc>
              <a:spcBef>
                <a:spcPts val="400"/>
              </a:spcBef>
              <a:spcAft>
                <a:spcPts val="1200"/>
              </a:spcAft>
            </a:pPr>
            <a:r>
              <a:rPr lang="fr-FR" dirty="0" smtClean="0"/>
              <a:t>Stigmatisation même si…</a:t>
            </a:r>
          </a:p>
          <a:p>
            <a:pPr>
              <a:lnSpc>
                <a:spcPct val="100000"/>
              </a:lnSpc>
              <a:spcBef>
                <a:spcPts val="400"/>
              </a:spcBef>
              <a:spcAft>
                <a:spcPts val="1200"/>
              </a:spcAft>
            </a:pPr>
            <a:r>
              <a:rPr lang="fr-FR" dirty="0" smtClean="0"/>
              <a:t>Ouvrir des boîtes de Pandore qu’on n’est pas capables de fermer (Do no </a:t>
            </a:r>
            <a:r>
              <a:rPr lang="fr-FR" dirty="0" err="1" smtClean="0"/>
              <a:t>harm</a:t>
            </a:r>
            <a:r>
              <a:rPr lang="fr-FR" dirty="0"/>
              <a:t> </a:t>
            </a:r>
            <a:r>
              <a:rPr lang="fr-FR" dirty="0" err="1" smtClean="0"/>
              <a:t>Approach</a:t>
            </a:r>
            <a:r>
              <a:rPr lang="fr-FR" dirty="0" smtClean="0"/>
              <a:t>)</a:t>
            </a:r>
          </a:p>
          <a:p>
            <a:pPr>
              <a:lnSpc>
                <a:spcPct val="100000"/>
              </a:lnSpc>
              <a:spcBef>
                <a:spcPts val="400"/>
              </a:spcBef>
              <a:spcAft>
                <a:spcPts val="1200"/>
              </a:spcAft>
            </a:pPr>
            <a:r>
              <a:rPr lang="fr-FR" dirty="0" smtClean="0"/>
              <a:t>Intervenants démunis (peu formés) et eux-mêmes victimes de la violence en lien avec l’Occupation</a:t>
            </a:r>
          </a:p>
          <a:p>
            <a:pPr>
              <a:lnSpc>
                <a:spcPct val="100000"/>
              </a:lnSpc>
              <a:spcBef>
                <a:spcPts val="400"/>
              </a:spcBef>
              <a:spcAft>
                <a:spcPts val="1200"/>
              </a:spcAft>
            </a:pPr>
            <a:r>
              <a:rPr lang="fr-FR" i="1" dirty="0"/>
              <a:t>« Mais Max, à quoi servons-nous vraiment? »</a:t>
            </a:r>
          </a:p>
          <a:p>
            <a:pPr marL="0" indent="0">
              <a:lnSpc>
                <a:spcPct val="100000"/>
              </a:lnSpc>
              <a:spcBef>
                <a:spcPts val="400"/>
              </a:spcBef>
              <a:spcAft>
                <a:spcPts val="1200"/>
              </a:spcAft>
              <a:buNone/>
            </a:pPr>
            <a:endParaRPr lang="fr-FR" dirty="0"/>
          </a:p>
        </p:txBody>
      </p:sp>
    </p:spTree>
    <p:extLst>
      <p:ext uri="{BB962C8B-B14F-4D97-AF65-F5344CB8AC3E}">
        <p14:creationId xmlns:p14="http://schemas.microsoft.com/office/powerpoint/2010/main" val="228281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C00000"/>
                </a:solidFill>
              </a:rPr>
              <a:t>Empathie versus Compassion</a:t>
            </a:r>
            <a:endParaRPr lang="fr-FR" dirty="0">
              <a:solidFill>
                <a:srgbClr val="C00000"/>
              </a:solidFill>
            </a:endParaRPr>
          </a:p>
        </p:txBody>
      </p:sp>
      <p:sp>
        <p:nvSpPr>
          <p:cNvPr id="3" name="Espace réservé du contenu 2"/>
          <p:cNvSpPr>
            <a:spLocks noGrp="1"/>
          </p:cNvSpPr>
          <p:nvPr>
            <p:ph idx="1"/>
          </p:nvPr>
        </p:nvSpPr>
        <p:spPr>
          <a:xfrm>
            <a:off x="838200" y="1664088"/>
            <a:ext cx="10515600" cy="4796848"/>
          </a:xfrm>
        </p:spPr>
        <p:txBody>
          <a:bodyPr>
            <a:noAutofit/>
          </a:bodyPr>
          <a:lstStyle/>
          <a:p>
            <a:pPr>
              <a:lnSpc>
                <a:spcPct val="100000"/>
              </a:lnSpc>
              <a:spcBef>
                <a:spcPts val="400"/>
              </a:spcBef>
              <a:spcAft>
                <a:spcPts val="1200"/>
              </a:spcAft>
            </a:pPr>
            <a:r>
              <a:rPr lang="fr-BE" dirty="0" smtClean="0"/>
              <a:t>L’empathie </a:t>
            </a:r>
            <a:r>
              <a:rPr lang="fr-BE" dirty="0"/>
              <a:t>est la </a:t>
            </a:r>
            <a:r>
              <a:rPr lang="fr-BE" dirty="0" smtClean="0"/>
              <a:t>capacité (nécessaire) </a:t>
            </a:r>
            <a:r>
              <a:rPr lang="fr-BE" dirty="0"/>
              <a:t>d’entrer en résonance affective avec les sentiments d’autrui et de prendre conscience cognitivement de sa situation</a:t>
            </a:r>
            <a:r>
              <a:rPr lang="fr-BE" dirty="0" smtClean="0"/>
              <a:t>.</a:t>
            </a:r>
          </a:p>
          <a:p>
            <a:pPr>
              <a:lnSpc>
                <a:spcPct val="100000"/>
              </a:lnSpc>
              <a:spcBef>
                <a:spcPts val="400"/>
              </a:spcBef>
              <a:spcAft>
                <a:spcPts val="1200"/>
              </a:spcAft>
            </a:pPr>
            <a:r>
              <a:rPr lang="fr-FR" dirty="0"/>
              <a:t>Trop d’empathie </a:t>
            </a:r>
            <a:r>
              <a:rPr lang="fr-FR" dirty="0" smtClean="0"/>
              <a:t>= risque </a:t>
            </a:r>
            <a:r>
              <a:rPr lang="fr-FR" dirty="0"/>
              <a:t>d’épuisement </a:t>
            </a:r>
            <a:r>
              <a:rPr lang="fr-FR" dirty="0" smtClean="0"/>
              <a:t>professionnel</a:t>
            </a:r>
          </a:p>
          <a:p>
            <a:pPr>
              <a:lnSpc>
                <a:spcPct val="100000"/>
              </a:lnSpc>
              <a:spcBef>
                <a:spcPts val="400"/>
              </a:spcBef>
              <a:spcAft>
                <a:spcPts val="1200"/>
              </a:spcAft>
            </a:pPr>
            <a:r>
              <a:rPr lang="fr-FR" b="1" dirty="0" smtClean="0">
                <a:solidFill>
                  <a:schemeClr val="accent4">
                    <a:lumMod val="75000"/>
                  </a:schemeClr>
                </a:solidFill>
              </a:rPr>
              <a:t>Fatigue de compassion = fatigue d’empathie</a:t>
            </a:r>
          </a:p>
          <a:p>
            <a:pPr>
              <a:lnSpc>
                <a:spcPct val="100000"/>
              </a:lnSpc>
              <a:spcBef>
                <a:spcPts val="400"/>
              </a:spcBef>
              <a:spcAft>
                <a:spcPts val="1200"/>
              </a:spcAft>
            </a:pPr>
            <a:r>
              <a:rPr lang="fr-BE" dirty="0" smtClean="0"/>
              <a:t>Compassion = le </a:t>
            </a:r>
            <a:r>
              <a:rPr lang="fr-BE" dirty="0"/>
              <a:t>souhait que tous les êtres soient libérés de la souffrance et de ses </a:t>
            </a:r>
            <a:r>
              <a:rPr lang="fr-BE" dirty="0" smtClean="0"/>
              <a:t>causes tout en reconnaissant ses limites (bouddhisme) </a:t>
            </a:r>
          </a:p>
          <a:p>
            <a:pPr>
              <a:lnSpc>
                <a:spcPct val="100000"/>
              </a:lnSpc>
              <a:spcBef>
                <a:spcPts val="400"/>
              </a:spcBef>
              <a:spcAft>
                <a:spcPts val="1200"/>
              </a:spcAft>
            </a:pPr>
            <a:r>
              <a:rPr lang="fr-BE" dirty="0" smtClean="0"/>
              <a:t>Etudes scientifiques Mathieu RICCART (Neurosciences)</a:t>
            </a:r>
            <a:endParaRPr lang="fr-FR" dirty="0" smtClean="0"/>
          </a:p>
        </p:txBody>
      </p:sp>
    </p:spTree>
    <p:extLst>
      <p:ext uri="{BB962C8B-B14F-4D97-AF65-F5344CB8AC3E}">
        <p14:creationId xmlns:p14="http://schemas.microsoft.com/office/powerpoint/2010/main" val="228281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C00000"/>
                </a:solidFill>
              </a:rPr>
              <a:t>3 Pistes de réflexions</a:t>
            </a:r>
            <a:endParaRPr lang="fr-FR" dirty="0">
              <a:solidFill>
                <a:srgbClr val="C00000"/>
              </a:solidFill>
            </a:endParaRPr>
          </a:p>
        </p:txBody>
      </p:sp>
      <p:sp>
        <p:nvSpPr>
          <p:cNvPr id="3" name="Espace réservé du contenu 2"/>
          <p:cNvSpPr>
            <a:spLocks noGrp="1"/>
          </p:cNvSpPr>
          <p:nvPr>
            <p:ph idx="1"/>
          </p:nvPr>
        </p:nvSpPr>
        <p:spPr>
          <a:xfrm>
            <a:off x="838200" y="1664088"/>
            <a:ext cx="10515600" cy="4796848"/>
          </a:xfrm>
        </p:spPr>
        <p:txBody>
          <a:bodyPr>
            <a:noAutofit/>
          </a:bodyPr>
          <a:lstStyle/>
          <a:p>
            <a:pPr>
              <a:lnSpc>
                <a:spcPct val="100000"/>
              </a:lnSpc>
              <a:spcBef>
                <a:spcPts val="400"/>
              </a:spcBef>
              <a:spcAft>
                <a:spcPts val="1200"/>
              </a:spcAft>
            </a:pPr>
            <a:r>
              <a:rPr lang="fr-FR" dirty="0" smtClean="0">
                <a:solidFill>
                  <a:schemeClr val="accent4"/>
                </a:solidFill>
              </a:rPr>
              <a:t>Supervision externe: un </a:t>
            </a:r>
            <a:r>
              <a:rPr lang="fr-FR" b="1" u="sng" dirty="0" smtClean="0">
                <a:solidFill>
                  <a:schemeClr val="accent4"/>
                </a:solidFill>
              </a:rPr>
              <a:t>MUST</a:t>
            </a:r>
          </a:p>
          <a:p>
            <a:pPr>
              <a:lnSpc>
                <a:spcPct val="100000"/>
              </a:lnSpc>
              <a:spcBef>
                <a:spcPts val="400"/>
              </a:spcBef>
              <a:spcAft>
                <a:spcPts val="1200"/>
              </a:spcAft>
            </a:pPr>
            <a:r>
              <a:rPr lang="fr-FR" dirty="0" smtClean="0"/>
              <a:t>Les premiers secours psychologiques ne sont pas suffisants et devraient toujours être fournis par des personnes bien formées et supervisées</a:t>
            </a:r>
          </a:p>
          <a:p>
            <a:pPr>
              <a:lnSpc>
                <a:spcPct val="100000"/>
              </a:lnSpc>
              <a:spcBef>
                <a:spcPts val="400"/>
              </a:spcBef>
              <a:spcAft>
                <a:spcPts val="1200"/>
              </a:spcAft>
            </a:pPr>
            <a:r>
              <a:rPr lang="fr-FR" dirty="0" smtClean="0"/>
              <a:t>Nouvelles perspectives de l’OMS en 2017: </a:t>
            </a:r>
            <a:r>
              <a:rPr lang="fr-FR" i="1" dirty="0" smtClean="0">
                <a:solidFill>
                  <a:schemeClr val="accent5"/>
                </a:solidFill>
              </a:rPr>
              <a:t>des interventions psychologiques par des non spécialistes fondées sur la preuve</a:t>
            </a:r>
          </a:p>
          <a:p>
            <a:pPr>
              <a:lnSpc>
                <a:spcPct val="100000"/>
              </a:lnSpc>
              <a:spcBef>
                <a:spcPts val="400"/>
              </a:spcBef>
              <a:spcAft>
                <a:spcPts val="1200"/>
              </a:spcAft>
            </a:pPr>
            <a:endParaRPr lang="fr-FR" dirty="0"/>
          </a:p>
        </p:txBody>
      </p:sp>
    </p:spTree>
    <p:extLst>
      <p:ext uri="{BB962C8B-B14F-4D97-AF65-F5344CB8AC3E}">
        <p14:creationId xmlns:p14="http://schemas.microsoft.com/office/powerpoint/2010/main" val="271031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1470</TotalTime>
  <Words>1258</Words>
  <Application>Microsoft Office PowerPoint</Application>
  <PresentationFormat>Custom</PresentationFormat>
  <Paragraphs>99</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Office Theme</vt:lpstr>
      <vt:lpstr>master</vt:lpstr>
      <vt:lpstr>1_master</vt:lpstr>
      <vt:lpstr>2_master</vt:lpstr>
      <vt:lpstr>   L’intervention Psychosociale d’Urgence  de MdM en Palestine   Constats et pistes de réflexion pour nourrir la réflexion sur le soutien psychosocial et la prise en charge santé mentale des personnes migrantes, exilées en France</vt:lpstr>
      <vt:lpstr>Pourquoi vous parler de la Palestine?</vt:lpstr>
      <vt:lpstr>Destins uniques, parcours similaires</vt:lpstr>
      <vt:lpstr>Quelques dates clé</vt:lpstr>
      <vt:lpstr>Détresse psychosociale et problèmes de santé mentale en lien avec l’Occupation (Données MdM, Feb 2017)</vt:lpstr>
      <vt:lpstr>Notre intervention, en bref</vt:lpstr>
      <vt:lpstr>Défis et limites</vt:lpstr>
      <vt:lpstr>Empathie versus Compassion</vt:lpstr>
      <vt:lpstr>3 Pistes de réflexions</vt:lpstr>
      <vt:lpstr>Interventions psychologiques</vt:lpstr>
      <vt:lpstr>Recherches actuelles</vt:lpstr>
      <vt:lpstr>Vers des interventions psychologiques modulables</vt:lpstr>
      <vt:lpstr>Est-ce que ces interventions sont suffisantes? NON Une étape dans le processus de soin</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santé mentale et le soutien psychosocial</dc:title>
  <dc:creator>sarah rizk</dc:creator>
  <cp:lastModifiedBy>Maximilien Zimmermann</cp:lastModifiedBy>
  <cp:revision>55</cp:revision>
  <cp:lastPrinted>2017-11-07T15:21:24Z</cp:lastPrinted>
  <dcterms:created xsi:type="dcterms:W3CDTF">2016-12-04T19:06:19Z</dcterms:created>
  <dcterms:modified xsi:type="dcterms:W3CDTF">2017-11-07T15:39:19Z</dcterms:modified>
</cp:coreProperties>
</file>