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0" r:id="rId4"/>
    <p:sldId id="264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D961F40-94D5-4BF9-B446-D82F1DB859AA}">
          <p14:sldIdLst>
            <p14:sldId id="256"/>
            <p14:sldId id="261"/>
            <p14:sldId id="260"/>
            <p14:sldId id="264"/>
          </p14:sldIdLst>
        </p14:section>
        <p14:section name="Section sans titre" id="{A1D7FB1D-86DF-402A-920B-3A0885703869}">
          <p14:sldIdLst>
            <p14:sldId id="262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36A5F-AA27-4FE8-A0CE-BC0B38BD12D9}" type="datetimeFigureOut">
              <a:rPr lang="fr-FR" smtClean="0"/>
              <a:t>01/12/2017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EA8A2-AB79-44F2-8C8D-406A68F3E0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04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Times New Roman" pitchFamily="18" charset="0"/>
              <a:buNone/>
              <a:tabLst/>
              <a:defRPr/>
            </a:pPr>
            <a:fld id="{3D97ADE9-B37A-46C4-846D-959C45C33AE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Arial Unicode MS" pitchFamily="34" charset="-128"/>
                <a:cs typeface="Tahoma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imes New Roman" pitchFamily="18" charset="0"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95325"/>
            <a:ext cx="6091237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28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BD4D67-BE8A-4B68-9129-56F33D46C7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Assemblee generale du reseau international </a:t>
            </a:r>
            <a:br>
              <a:rPr lang="fr-FR" dirty="0"/>
            </a:br>
            <a:r>
              <a:rPr lang="fr-FR" dirty="0"/>
              <a:t>montreal octobre 2017</a:t>
            </a:r>
          </a:p>
        </p:txBody>
      </p:sp>
    </p:spTree>
    <p:extLst>
      <p:ext uri="{BB962C8B-B14F-4D97-AF65-F5344CB8AC3E}">
        <p14:creationId xmlns:p14="http://schemas.microsoft.com/office/powerpoint/2010/main" val="288186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FDA45E-4407-409C-AC77-627B9AF96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813732"/>
            <a:ext cx="8534400" cy="5956183"/>
          </a:xfrm>
        </p:spPr>
        <p:txBody>
          <a:bodyPr/>
          <a:lstStyle/>
          <a:p>
            <a:r>
              <a:rPr lang="fr-FR" sz="2800" b="1" dirty="0"/>
              <a:t>3 jours de discussions politiques et stratégiques des 15 </a:t>
            </a:r>
            <a:r>
              <a:rPr lang="fr-FR" sz="2800" b="1" dirty="0" err="1"/>
              <a:t>chapters</a:t>
            </a:r>
            <a:r>
              <a:rPr lang="fr-FR" sz="2800" b="1" dirty="0"/>
              <a:t> </a:t>
            </a:r>
          </a:p>
          <a:p>
            <a:r>
              <a:rPr lang="fr-FR" sz="2800" b="1" dirty="0"/>
              <a:t>Avancées de la Feuille de route – road </a:t>
            </a:r>
            <a:r>
              <a:rPr lang="fr-FR" sz="2800" b="1" dirty="0" err="1"/>
              <a:t>map</a:t>
            </a:r>
            <a:r>
              <a:rPr lang="fr-FR" sz="2800" b="1" dirty="0"/>
              <a:t> portée par le NET </a:t>
            </a:r>
          </a:p>
          <a:p>
            <a:r>
              <a:rPr lang="fr-FR" sz="2800" b="1" dirty="0"/>
              <a:t>Nouveauté  : Vote et engagements +++ sur documents élaborés par des groupes de travail</a:t>
            </a:r>
          </a:p>
          <a:p>
            <a:r>
              <a:rPr lang="fr-FR" sz="2800" b="1" dirty="0"/>
              <a:t>La Feuille de Route est un chemin vers la transformation du réseau – a débuté en 2016  </a:t>
            </a:r>
          </a:p>
          <a:p>
            <a:endParaRPr lang="fr-FR" sz="2800" b="1" dirty="0"/>
          </a:p>
          <a:p>
            <a:endParaRPr lang="fr-FR" sz="2800" b="1" dirty="0"/>
          </a:p>
          <a:p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52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98523-5B2C-43B7-9C2A-BC32D07B8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95DA08-3A84-4A12-B989-1A8A1A36E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15 </a:t>
            </a:r>
            <a:r>
              <a:rPr lang="fr-FR" dirty="0" err="1"/>
              <a:t>Chapters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Discussion stratégique sur les avancées de la FDR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6F3EB29-C5F1-48C2-8EED-8CCD07190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0"/>
            <a:ext cx="109044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E9A447-1DE4-4804-AB5F-342529055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832446"/>
          </a:xfrm>
        </p:spPr>
        <p:txBody>
          <a:bodyPr>
            <a:normAutofit fontScale="55000" lnSpcReduction="20000"/>
          </a:bodyPr>
          <a:lstStyle/>
          <a:p>
            <a:r>
              <a:rPr lang="fr-FR" sz="4200" b="1" dirty="0"/>
              <a:t>LA FEUILLE DE ROUTE DU RESEAU </a:t>
            </a:r>
          </a:p>
          <a:p>
            <a:r>
              <a:rPr lang="fr-FR" sz="4200" b="1" dirty="0"/>
              <a:t>Pourquoi ? </a:t>
            </a:r>
          </a:p>
          <a:p>
            <a:r>
              <a:rPr lang="fr-FR" sz="4200" dirty="0"/>
              <a:t>Une action plus efficace, une surface d’influence augmentée, un équilibre et une stabilité organisationnelle </a:t>
            </a:r>
          </a:p>
          <a:p>
            <a:r>
              <a:rPr lang="fr-FR" sz="4200" b="1" dirty="0"/>
              <a:t>C’est quoi aujourd’hui la FDR  ? </a:t>
            </a:r>
          </a:p>
          <a:p>
            <a:r>
              <a:rPr lang="fr-FR" sz="4200" dirty="0"/>
              <a:t>Un espace structuré et connecté, des analyses et des propositions, des partages de connaissance et une adaptation au contexte international </a:t>
            </a:r>
          </a:p>
          <a:p>
            <a:r>
              <a:rPr lang="fr-FR" sz="4200" b="1" dirty="0"/>
              <a:t>Quand ? </a:t>
            </a:r>
          </a:p>
          <a:p>
            <a:r>
              <a:rPr lang="fr-FR" sz="4200" dirty="0"/>
              <a:t>2016 – 2019 </a:t>
            </a:r>
          </a:p>
          <a:p>
            <a:r>
              <a:rPr lang="fr-FR" sz="4200" dirty="0"/>
              <a:t>3 phases sur 3 ans avec des points d’étape réguliers</a:t>
            </a:r>
          </a:p>
          <a:p>
            <a:r>
              <a:rPr lang="fr-FR" sz="4200" b="1" dirty="0"/>
              <a:t>Comment ? </a:t>
            </a:r>
          </a:p>
          <a:p>
            <a:r>
              <a:rPr lang="fr-FR" sz="4200" dirty="0"/>
              <a:t>Agile, itérative, inclusive, des </a:t>
            </a:r>
            <a:r>
              <a:rPr lang="fr-FR" sz="4200" dirty="0" err="1"/>
              <a:t>visio</a:t>
            </a:r>
            <a:r>
              <a:rPr lang="fr-FR" sz="4200" dirty="0"/>
              <a:t> et des téléconférences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657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2BB4A2-3F74-459A-9313-17D5B71F3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9750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b="1" dirty="0"/>
              <a:t>Documents votés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/>
              <a:t>Cadre opérationnel pour les urgences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/>
              <a:t>Minimum standards et bonnes pratiques des Conseils d’Administration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400" b="1" dirty="0"/>
              <a:t>Plan d’action pour une gouvernance globale du réseau international </a:t>
            </a:r>
          </a:p>
          <a:p>
            <a:pPr marL="0" indent="0">
              <a:buNone/>
            </a:pPr>
            <a:endParaRPr lang="fr-FR" sz="2400" b="1" dirty="0"/>
          </a:p>
          <a:p>
            <a:pPr marL="0" indent="0">
              <a:buNone/>
            </a:pPr>
            <a:r>
              <a:rPr lang="fr-FR" sz="2800" b="1" dirty="0"/>
              <a:t>Tables rondes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sz="2300" b="1" dirty="0"/>
              <a:t>Localisation de l’aide / suite WHS /  rôle  des ONG locales et des usagers/  </a:t>
            </a:r>
            <a:r>
              <a:rPr lang="fr-FR" sz="2400" b="1" dirty="0"/>
              <a:t>principaux décideurs de l’aide qui leur est destinée </a:t>
            </a:r>
            <a:endParaRPr lang="fr-FR" sz="2300" b="1" dirty="0"/>
          </a:p>
          <a:p>
            <a:pPr marL="0" indent="0">
              <a:buNone/>
            </a:pPr>
            <a:r>
              <a:rPr lang="en-US" sz="2300" b="1" dirty="0"/>
              <a:t> « More than Money – </a:t>
            </a:r>
            <a:r>
              <a:rPr lang="en-US" sz="2300" b="1" dirty="0" err="1"/>
              <a:t>localisation</a:t>
            </a:r>
            <a:r>
              <a:rPr lang="en-US" sz="2300" b="1" dirty="0"/>
              <a:t> in practice »</a:t>
            </a:r>
            <a:r>
              <a:rPr lang="fr-FR" dirty="0"/>
              <a:t> </a:t>
            </a:r>
            <a:r>
              <a:rPr lang="fr-FR" b="1" dirty="0"/>
              <a:t> </a:t>
            </a:r>
          </a:p>
          <a:p>
            <a:pPr marL="0" indent="0">
              <a:buNone/>
            </a:pPr>
            <a:r>
              <a:rPr lang="fr-FR" b="1" dirty="0"/>
              <a:t>Gage de durabilité ? Difficultés d’ application des principes humanitaires  lors des conflits ? </a:t>
            </a:r>
            <a:endParaRPr lang="fr-FR" sz="2300" b="1" dirty="0"/>
          </a:p>
        </p:txBody>
      </p:sp>
    </p:spTree>
    <p:extLst>
      <p:ext uri="{BB962C8B-B14F-4D97-AF65-F5344CB8AC3E}">
        <p14:creationId xmlns:p14="http://schemas.microsoft.com/office/powerpoint/2010/main" val="3163407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3595689" y="214314"/>
            <a:ext cx="6613525" cy="357187"/>
          </a:xfrm>
        </p:spPr>
        <p:txBody>
          <a:bodyPr vert="horz" lIns="91440" tIns="35482" rIns="91440" bIns="45720" rtlCol="0" anchor="ctr">
            <a:normAutofit fontScale="90000"/>
          </a:bodyPr>
          <a:lstStyle/>
          <a:p>
            <a:pPr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/>
              <a:t>What are the main changes?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1" y="310393"/>
            <a:ext cx="8258175" cy="4446165"/>
          </a:xfrm>
        </p:spPr>
        <p:txBody>
          <a:bodyPr/>
          <a:lstStyle/>
          <a:p>
            <a:pPr marL="390525" indent="-293688">
              <a:buSzPct val="45000"/>
              <a:buNone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endParaRPr lang="en-GB" sz="2200" dirty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NET se focalise sur la FDR et l’accompagnement aux chapters (Presidents et DG )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Nouveau modèle de coordination cooperative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Decentralisation géographique coordonnée par Madrid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Stratégie </a:t>
            </a:r>
            <a:r>
              <a:rPr lang="en-GB" sz="1800" b="1" dirty="0" err="1">
                <a:solidFill>
                  <a:schemeClr val="bg1"/>
                </a:solidFill>
              </a:rPr>
              <a:t>d’Empowerment</a:t>
            </a:r>
            <a:r>
              <a:rPr lang="en-GB" sz="1800" b="1" dirty="0">
                <a:solidFill>
                  <a:schemeClr val="bg1"/>
                </a:solidFill>
              </a:rPr>
              <a:t>  (“we are all roadmap”): </a:t>
            </a:r>
            <a:r>
              <a:rPr lang="en-GB" sz="1800" b="1" dirty="0" err="1">
                <a:solidFill>
                  <a:schemeClr val="bg1"/>
                </a:solidFill>
              </a:rPr>
              <a:t>équilibre</a:t>
            </a:r>
            <a:r>
              <a:rPr lang="en-GB" sz="1800" b="1" dirty="0">
                <a:solidFill>
                  <a:schemeClr val="bg1"/>
                </a:solidFill>
              </a:rPr>
              <a:t>  méthodologie /résultats 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Innovation considérées comme des opportunités pour tout le réseau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Gestion des connaissances 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r>
              <a:rPr lang="en-GB" sz="1800" b="1" dirty="0">
                <a:solidFill>
                  <a:schemeClr val="bg1"/>
                </a:solidFill>
              </a:rPr>
              <a:t>Pas de separation entre les programmes nationaux et </a:t>
            </a:r>
            <a:r>
              <a:rPr lang="en-GB" sz="1800" b="1" dirty="0" err="1">
                <a:solidFill>
                  <a:schemeClr val="bg1"/>
                </a:solidFill>
              </a:rPr>
              <a:t>internationaux</a:t>
            </a:r>
            <a:endParaRPr lang="en-GB" sz="1800" b="1" dirty="0">
              <a:solidFill>
                <a:schemeClr val="bg1"/>
              </a:solidFill>
            </a:endParaRPr>
          </a:p>
          <a:p>
            <a:pPr marL="390525" indent="-293688">
              <a:buSzPct val="45000"/>
              <a:buNone/>
              <a:tabLst>
                <a:tab pos="414338" algn="l"/>
                <a:tab pos="828675" algn="l"/>
                <a:tab pos="1243013" algn="l"/>
                <a:tab pos="1657350" algn="l"/>
                <a:tab pos="2073275" algn="l"/>
                <a:tab pos="2487613" algn="l"/>
                <a:tab pos="2901950" algn="l"/>
                <a:tab pos="3316288" algn="l"/>
                <a:tab pos="3732213" algn="l"/>
                <a:tab pos="4146550" algn="l"/>
                <a:tab pos="4560888" algn="l"/>
                <a:tab pos="4975225" algn="l"/>
                <a:tab pos="5391150" algn="l"/>
                <a:tab pos="5805488" algn="l"/>
                <a:tab pos="6219825" algn="l"/>
                <a:tab pos="6634163" algn="l"/>
                <a:tab pos="7050088" algn="l"/>
                <a:tab pos="7464425" algn="l"/>
                <a:tab pos="7878763" algn="l"/>
              </a:tabLst>
            </a:pPr>
            <a:endParaRPr lang="en-GB" dirty="0"/>
          </a:p>
        </p:txBody>
      </p:sp>
      <p:pic>
        <p:nvPicPr>
          <p:cNvPr id="10244" name="Picture 2" descr="C:\Users\SC-PROYEC-49\Desktop\NLP-Master-Practitioner-persoonlijke-groei-vis-springt-naar-grotere-ko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295163"/>
            <a:ext cx="9144000" cy="256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04889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</TotalTime>
  <Words>263</Words>
  <Application>Microsoft Office PowerPoint</Application>
  <PresentationFormat>Grand écran</PresentationFormat>
  <Paragraphs>38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 Unicode MS</vt:lpstr>
      <vt:lpstr>Calibri</vt:lpstr>
      <vt:lpstr>Century Gothic</vt:lpstr>
      <vt:lpstr>Tahoma</vt:lpstr>
      <vt:lpstr>Times New Roman</vt:lpstr>
      <vt:lpstr>Wingdings</vt:lpstr>
      <vt:lpstr>Wingdings 3</vt:lpstr>
      <vt:lpstr>Secteur</vt:lpstr>
      <vt:lpstr>Assemblee generale du reseau international  montreal octobre 2017</vt:lpstr>
      <vt:lpstr>Présentation PowerPoint</vt:lpstr>
      <vt:lpstr>Présentation PowerPoint</vt:lpstr>
      <vt:lpstr>Présentation PowerPoint</vt:lpstr>
      <vt:lpstr>Présentation PowerPoint</vt:lpstr>
      <vt:lpstr>What are the main changes?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Assemblee generale</dc:title>
  <dc:creator>Françoise Sivignon</dc:creator>
  <cp:lastModifiedBy>Françoise Sivignon</cp:lastModifiedBy>
  <cp:revision>19</cp:revision>
  <dcterms:created xsi:type="dcterms:W3CDTF">2017-12-01T07:26:23Z</dcterms:created>
  <dcterms:modified xsi:type="dcterms:W3CDTF">2017-12-01T09:28:41Z</dcterms:modified>
</cp:coreProperties>
</file>